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</p:sldIdLst>
  <p:sldSz cx="9144000" cy="6858000" type="screen4x3"/>
  <p:notesSz cx="6858000" cy="9144000"/>
  <p:defaultTextStyle>
    <a:defPPr lvl="0">
      <a:defRPr lang="zh-TW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D5"/>
    <a:srgbClr val="FFCC99"/>
    <a:srgbClr val="CC00CC"/>
    <a:srgbClr val="660066"/>
    <a:srgbClr val="660033"/>
    <a:srgbClr val="0066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>
        <p:scale>
          <a:sx n="100" d="100"/>
          <a:sy n="100" d="100"/>
        </p:scale>
        <p:origin x="-516" y="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DF691-10A4-4F78-BDB0-CB072D016C09}" type="datetimeFigureOut">
              <a:rPr lang="zh-TW" altLang="en-US" smtClean="0"/>
              <a:pPr/>
              <a:t>2021/12/20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EAFE-E50B-4C63-8C62-5C8121C382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111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32942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47391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63464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2021/12/20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ACB9EF-EA0A-453B-A50E-B337B61CEC40}" type="datetimeFigureOut">
              <a:rPr lang="zh-TW" altLang="en-US" smtClean="0"/>
              <a:pPr/>
              <a:t>2021/12/20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IhDU6I_9XY&amp;ab_channel=%E6%B3%95%E9%BC%93%E5%B1%B1DD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.ddm.org.tw/wisdom2011/pdf/01/01-06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836712"/>
            <a:ext cx="6923266" cy="5749664"/>
          </a:xfrm>
          <a:prstGeom prst="rect">
            <a:avLst/>
          </a:prstGeom>
        </p:spPr>
      </p:pic>
      <p:grpSp>
        <p:nvGrpSpPr>
          <p:cNvPr id="2" name="群組 4"/>
          <p:cNvGrpSpPr/>
          <p:nvPr/>
        </p:nvGrpSpPr>
        <p:grpSpPr>
          <a:xfrm>
            <a:off x="6251340" y="379455"/>
            <a:ext cx="2489727" cy="2304257"/>
            <a:chOff x="428936" y="320332"/>
            <a:chExt cx="2271883" cy="2179690"/>
          </a:xfrm>
        </p:grpSpPr>
        <p:sp>
          <p:nvSpPr>
            <p:cNvPr id="6" name="橢圓 5"/>
            <p:cNvSpPr/>
            <p:nvPr/>
          </p:nvSpPr>
          <p:spPr>
            <a:xfrm>
              <a:off x="428936" y="320332"/>
              <a:ext cx="2271883" cy="21796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28936" y="428936"/>
              <a:ext cx="2071086" cy="207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2400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閉上眼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/>
              </a:r>
              <a:b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</a:b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放輕鬆</a:t>
              </a:r>
              <a:endPara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114655" y="573325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繪者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紫薇</a:t>
            </a:r>
          </a:p>
        </p:txBody>
      </p:sp>
    </p:spTree>
    <p:extLst>
      <p:ext uri="{BB962C8B-B14F-4D97-AF65-F5344CB8AC3E}">
        <p14:creationId xmlns:p14="http://schemas.microsoft.com/office/powerpoint/2010/main" xmlns="" val="103143611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5536" y="561454"/>
            <a:ext cx="6912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體驗與學習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P.26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3205" y="1330895"/>
            <a:ext cx="79552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一、在生活中，難免因為自己一時衝動或是不了解當時的情況，而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傷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害了身邊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的人。在你的生活經驗中，有沒有發生做錯事、或不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心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傷害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了別人的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事呢？請你花點時間想想，回憶一下當時的情況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 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並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試著寫下來。</a:t>
            </a:r>
          </a:p>
        </p:txBody>
      </p:sp>
      <p:grpSp>
        <p:nvGrpSpPr>
          <p:cNvPr id="16" name="群組 15"/>
          <p:cNvGrpSpPr/>
          <p:nvPr/>
        </p:nvGrpSpPr>
        <p:grpSpPr>
          <a:xfrm>
            <a:off x="963688" y="2814640"/>
            <a:ext cx="7057506" cy="2232470"/>
            <a:chOff x="1263534" y="2342550"/>
            <a:chExt cx="7057506" cy="2232470"/>
          </a:xfrm>
        </p:grpSpPr>
        <p:sp>
          <p:nvSpPr>
            <p:cNvPr id="15" name="圓角矩形 14"/>
            <p:cNvSpPr/>
            <p:nvPr/>
          </p:nvSpPr>
          <p:spPr>
            <a:xfrm>
              <a:off x="1263534" y="2342550"/>
              <a:ext cx="7057506" cy="1875225"/>
            </a:xfrm>
            <a:prstGeom prst="roundRect">
              <a:avLst/>
            </a:prstGeom>
            <a:solidFill>
              <a:srgbClr val="FFF7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0" name="矩形 9"/>
            <p:cNvSpPr/>
            <p:nvPr/>
          </p:nvSpPr>
          <p:spPr>
            <a:xfrm flipH="1">
              <a:off x="1537855" y="2543695"/>
              <a:ext cx="2170239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b="1" dirty="0"/>
                <a:t>對象</a:t>
              </a:r>
              <a:r>
                <a:rPr lang="zh-TW" altLang="en-US" b="1" dirty="0" smtClean="0"/>
                <a:t>：</a:t>
              </a:r>
              <a:endParaRPr lang="en-US" altLang="zh-TW" b="1" dirty="0" smtClean="0"/>
            </a:p>
            <a:p>
              <a:endParaRPr lang="en-US" altLang="zh-TW" b="1" dirty="0" smtClean="0"/>
            </a:p>
            <a:p>
              <a:r>
                <a:rPr lang="zh-TW" altLang="en-US" b="1" dirty="0" smtClean="0"/>
                <a:t>事件</a:t>
              </a:r>
              <a:r>
                <a:rPr lang="zh-TW" altLang="en-US" b="1" dirty="0"/>
                <a:t>為何</a:t>
              </a:r>
              <a:r>
                <a:rPr lang="zh-TW" altLang="en-US" b="1" dirty="0" smtClean="0"/>
                <a:t>：</a:t>
              </a:r>
              <a:endParaRPr lang="en-US" altLang="zh-TW" b="1" dirty="0" smtClean="0"/>
            </a:p>
            <a:p>
              <a:endParaRPr lang="en-US" altLang="zh-TW" b="1" dirty="0" smtClean="0"/>
            </a:p>
            <a:p>
              <a:r>
                <a:rPr lang="zh-TW" altLang="en-US" b="1" dirty="0" smtClean="0"/>
                <a:t>我</a:t>
              </a:r>
              <a:r>
                <a:rPr lang="zh-TW" altLang="en-US" b="1" dirty="0"/>
                <a:t>當時的感受：</a:t>
              </a:r>
            </a:p>
            <a:p>
              <a:endParaRPr lang="zh-TW" altLang="en-US" dirty="0"/>
            </a:p>
            <a:p>
              <a:endParaRPr lang="zh-TW" altLang="en-US" b="1" dirty="0"/>
            </a:p>
          </p:txBody>
        </p:sp>
      </p:grpSp>
      <p:sp>
        <p:nvSpPr>
          <p:cNvPr id="13" name="矩形 12"/>
          <p:cNvSpPr/>
          <p:nvPr/>
        </p:nvSpPr>
        <p:spPr>
          <a:xfrm>
            <a:off x="777238" y="4814998"/>
            <a:ext cx="7847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如果有機會，可以向對方說明並道歉的話，你會怎麼做呢？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1030514" y="5312228"/>
            <a:ext cx="7039429" cy="1300780"/>
          </a:xfrm>
          <a:prstGeom prst="roundRect">
            <a:avLst/>
          </a:prstGeom>
          <a:solidFill>
            <a:srgbClr val="FFF7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2503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5536" y="561454"/>
            <a:ext cx="6912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體驗與學習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P.27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298110" y="1655600"/>
            <a:ext cx="6625724" cy="4861437"/>
            <a:chOff x="1829242" y="1849096"/>
            <a:chExt cx="6625724" cy="4861437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colorTemperature colorTemp="8800"/>
                      </a14:imgEffect>
                    </a14:imgLayer>
                  </a14:imgProps>
                </a:ext>
              </a:extLst>
            </a:blip>
            <a:srcRect l="33896" t="21015" r="34825" b="46978"/>
            <a:stretch/>
          </p:blipFill>
          <p:spPr>
            <a:xfrm>
              <a:off x="1829242" y="1849096"/>
              <a:ext cx="6625724" cy="486143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26496" y="5192037"/>
              <a:ext cx="5850195" cy="614731"/>
            </a:xfrm>
            <a:prstGeom prst="rect">
              <a:avLst/>
            </a:prstGeom>
            <a:solidFill>
              <a:srgbClr val="FFF7D5"/>
            </a:solidFill>
          </p:spPr>
        </p:pic>
      </p:grpSp>
    </p:spTree>
    <p:extLst>
      <p:ext uri="{BB962C8B-B14F-4D97-AF65-F5344CB8AC3E}">
        <p14:creationId xmlns:p14="http://schemas.microsoft.com/office/powerpoint/2010/main" xmlns="" val="91800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930250" y="817387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總結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581128"/>
            <a:ext cx="353352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1596244" y="2114507"/>
            <a:ext cx="65793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慈悲待人，</a:t>
            </a:r>
            <a:r>
              <a:rPr lang="zh-TW" altLang="en-US" sz="3200" b="1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是幫助他、寬恕他、</a:t>
            </a:r>
            <a:endParaRPr lang="en-US" altLang="zh-TW" sz="3200" b="1" dirty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包容他、感動他。</a:t>
            </a:r>
            <a:endParaRPr lang="en-US" altLang="zh-TW" sz="3200" b="1" dirty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智慧對事，</a:t>
            </a:r>
            <a:r>
              <a:rPr lang="zh-TW" altLang="en-US" sz="3200" b="1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是面對它、接受它、</a:t>
            </a:r>
            <a:endParaRPr lang="en-US" altLang="zh-TW" sz="3200" b="1" dirty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處理它、放下它。</a:t>
            </a:r>
          </a:p>
        </p:txBody>
      </p:sp>
    </p:spTree>
    <p:extLst>
      <p:ext uri="{BB962C8B-B14F-4D97-AF65-F5344CB8AC3E}">
        <p14:creationId xmlns:p14="http://schemas.microsoft.com/office/powerpoint/2010/main" xmlns="" val="26924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/>
          <a:srcRect l="11451" t="21924" r="45387" b="29532"/>
          <a:stretch/>
        </p:blipFill>
        <p:spPr>
          <a:xfrm>
            <a:off x="1915909" y="874220"/>
            <a:ext cx="5112568" cy="323448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25029" y="5196650"/>
            <a:ext cx="8014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、這位老爺爺的處理方式，你有甚麼想法？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44079" y="5876675"/>
            <a:ext cx="82475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、如果你是這個被原諒的小孩，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心裡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感受如何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</a:p>
        </p:txBody>
      </p:sp>
      <p:sp>
        <p:nvSpPr>
          <p:cNvPr id="7" name="矩形 6"/>
          <p:cNvSpPr/>
          <p:nvPr/>
        </p:nvSpPr>
        <p:spPr>
          <a:xfrm>
            <a:off x="1180407" y="4225695"/>
            <a:ext cx="67499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《</a:t>
            </a:r>
            <a:r>
              <a:rPr lang="zh-TW" altLang="en-US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自在神童</a:t>
            </a:r>
            <a:r>
              <a:rPr lang="en-US" altLang="zh-TW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動畫</a:t>
            </a:r>
            <a:r>
              <a:rPr lang="en-US" altLang="zh-TW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--</a:t>
            </a:r>
            <a:r>
              <a:rPr lang="zh-TW" altLang="en-US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寬容</a:t>
            </a:r>
            <a:r>
              <a:rPr lang="en-US" altLang="zh-TW" u="sng" kern="1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https://www.youtube.com/watch?v=_IhDU6I_9XY&amp;ab_channel=%E6%B3%95%E9%BC%93%E5%B1%B1DDM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4780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251608" y="812033"/>
            <a:ext cx="6562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第六單元 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賣氫氣球的小女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孩</a:t>
            </a:r>
            <a:endParaRPr lang="en-US" altLang="zh-TW" sz="3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84982" y="5825740"/>
            <a:ext cx="664797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defRPr/>
            </a:pPr>
            <a:r>
              <a:rPr lang="zh-TW" altLang="zh-TW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《大智慧過生活》教材出處</a:t>
            </a:r>
            <a:r>
              <a:rPr lang="zh-TW" altLang="en-US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TW" sz="1600" kern="100" dirty="0">
              <a:solidFill>
                <a:prstClr val="black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1600" u="sng" kern="100" dirty="0" smtClean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altLang="zh-TW" sz="1600" u="sng" kern="1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://life.ddm.org.tw/wisdom2011/%5Cpdf%5C01%5C01-06.pdf</a:t>
            </a:r>
            <a:endParaRPr lang="zh-TW" altLang="en-US" sz="1600" dirty="0"/>
          </a:p>
        </p:txBody>
      </p:sp>
      <p:grpSp>
        <p:nvGrpSpPr>
          <p:cNvPr id="6" name="群組 5"/>
          <p:cNvGrpSpPr/>
          <p:nvPr/>
        </p:nvGrpSpPr>
        <p:grpSpPr>
          <a:xfrm>
            <a:off x="2035632" y="1838809"/>
            <a:ext cx="5593510" cy="3606486"/>
            <a:chOff x="1952504" y="1838809"/>
            <a:chExt cx="5593510" cy="3606486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srcRect l="36512" t="25663" r="35466" b="41127"/>
            <a:stretch/>
          </p:blipFill>
          <p:spPr>
            <a:xfrm>
              <a:off x="1952504" y="1838809"/>
              <a:ext cx="5376393" cy="358426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矩形 2"/>
            <p:cNvSpPr/>
            <p:nvPr/>
          </p:nvSpPr>
          <p:spPr>
            <a:xfrm>
              <a:off x="6091770" y="5075963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en-US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繪者</a:t>
              </a:r>
              <a:r>
                <a:rPr lang="en-US" altLang="zh-TW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四小折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131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429855" y="683812"/>
            <a:ext cx="1873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925969" y="1742823"/>
            <a:ext cx="7366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3200" b="1" dirty="0">
                <a:latin typeface="標楷體" pitchFamily="65" charset="-120"/>
                <a:ea typeface="標楷體" pitchFamily="65" charset="-120"/>
              </a:rPr>
              <a:t>、賣氫氣球的小女孩發生了什麼事情？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366513" y="2924944"/>
            <a:ext cx="7128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小女孩肚子餓，她被大餅的香味吸引，一時分神鬆了手，大串氣球飛走。接著一陣強風又吹走欄杆上沒有綁緊的氣球，小女孩心急如焚，為自己犯下的過錯感到慌張又難過。</a:t>
            </a:r>
          </a:p>
        </p:txBody>
      </p:sp>
    </p:spTree>
    <p:extLst>
      <p:ext uri="{BB962C8B-B14F-4D97-AF65-F5344CB8AC3E}">
        <p14:creationId xmlns:p14="http://schemas.microsoft.com/office/powerpoint/2010/main" xmlns="" val="422482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1527" y="1060942"/>
            <a:ext cx="6135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3200" b="1" dirty="0">
                <a:latin typeface="標楷體" pitchFamily="65" charset="-120"/>
                <a:ea typeface="標楷體" pitchFamily="65" charset="-120"/>
              </a:rPr>
              <a:t>小女孩當時為何擔心又難過？</a:t>
            </a:r>
          </a:p>
        </p:txBody>
      </p:sp>
      <p:sp>
        <p:nvSpPr>
          <p:cNvPr id="3" name="矩形 2"/>
          <p:cNvSpPr/>
          <p:nvPr/>
        </p:nvSpPr>
        <p:spPr>
          <a:xfrm>
            <a:off x="1000873" y="1988840"/>
            <a:ext cx="76684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）賣氣球的收入除了要補貨，還要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給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阿公阿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嬤、外公外婆壓歲錢。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現在 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氣球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飛走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，連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最基本的補貨資金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都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飛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了。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87593" y="3941404"/>
            <a:ext cx="75944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）爸媽借足補貨資金之後，小女孩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又 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擔心爸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媽不放心再把氣球交給她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少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了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幫手減少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收入。另一方面則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擔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心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自己成為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爸媽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的負擔，這樣爸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媽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更辛苦才能把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損失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補回來。</a:t>
            </a:r>
          </a:p>
        </p:txBody>
      </p:sp>
    </p:spTree>
    <p:extLst>
      <p:ext uri="{BB962C8B-B14F-4D97-AF65-F5344CB8AC3E}">
        <p14:creationId xmlns:p14="http://schemas.microsoft.com/office/powerpoint/2010/main" xmlns="" val="246691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3921" y="1219789"/>
            <a:ext cx="6401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9410" indent="1270">
              <a:spcAft>
                <a:spcPts val="0"/>
              </a:spcAft>
            </a:pP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3200" b="1" dirty="0">
                <a:latin typeface="標楷體" pitchFamily="65" charset="-120"/>
                <a:ea typeface="標楷體" pitchFamily="65" charset="-120"/>
              </a:rPr>
              <a:t>她的爸媽怎麼處理這件事？ 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1456620" y="2098130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她的媽媽看見氣球飛走，雖然很憂慮，但是她沒有責怪女兒，反而把她摟在懷裡不停地安慰。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456620" y="3667790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再次開始叫賣時，她的爸媽一如往常把氣球交給小女孩，笑著要她好好加油，並且把氣球顧好。</a:t>
            </a:r>
          </a:p>
        </p:txBody>
      </p:sp>
    </p:spTree>
    <p:extLst>
      <p:ext uri="{BB962C8B-B14F-4D97-AF65-F5344CB8AC3E}">
        <p14:creationId xmlns:p14="http://schemas.microsoft.com/office/powerpoint/2010/main" xmlns="" val="290376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17218" y="980729"/>
            <a:ext cx="78808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5130" indent="-22860"/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3200" b="1" dirty="0">
                <a:latin typeface="標楷體" pitchFamily="65" charset="-120"/>
                <a:ea typeface="標楷體" pitchFamily="65" charset="-120"/>
              </a:rPr>
              <a:t>後來她為何更奮力地叫賣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zh-TW" altLang="zh-TW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753322" y="1708206"/>
            <a:ext cx="6944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爸媽不但原諒她的過失，而且還勉勵她繼續加油，她很高興，所以加倍努力叫賣，以補償自己犯下的過錯。</a:t>
            </a:r>
          </a:p>
        </p:txBody>
      </p:sp>
      <p:sp>
        <p:nvSpPr>
          <p:cNvPr id="5" name="矩形 4"/>
          <p:cNvSpPr/>
          <p:nvPr/>
        </p:nvSpPr>
        <p:spPr>
          <a:xfrm>
            <a:off x="819789" y="3420568"/>
            <a:ext cx="9265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65405">
              <a:spcAft>
                <a:spcPts val="0"/>
              </a:spcAft>
            </a:pP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zh-TW" sz="3200" b="1" dirty="0">
                <a:latin typeface="標楷體" pitchFamily="65" charset="-120"/>
                <a:ea typeface="標楷體" pitchFamily="65" charset="-120"/>
              </a:rPr>
              <a:t>、經歷了這件事，小女孩學到什麼？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497687" y="4149903"/>
            <a:ext cx="70293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）對自己：犯了錯，要加倍努力來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         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彌補過失。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497687" y="5132930"/>
            <a:ext cx="7055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）對他人：用寬容的心與謙虛的態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         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度原諒別人所犯的錯。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606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0460" y="1075738"/>
            <a:ext cx="77972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65405">
              <a:spcAft>
                <a:spcPts val="0"/>
              </a:spcAft>
            </a:pP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請分享你原諒他人或被他人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原諒的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pPr marL="447675" indent="-65405">
              <a:spcAft>
                <a:spcPts val="0"/>
              </a:spcAft>
            </a:pP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感受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32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50583" t="63087" r="34527" b="13958"/>
          <a:stretch/>
        </p:blipFill>
        <p:spPr>
          <a:xfrm>
            <a:off x="2071364" y="2472410"/>
            <a:ext cx="5164706" cy="38229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3062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 flipH="1">
            <a:off x="673106" y="584551"/>
            <a:ext cx="2668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TW" altLang="en-US" sz="4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教師結語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516103" y="1493023"/>
            <a:ext cx="77101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）犯了過錯，最受煎熬的往往是自己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： 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既害怕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被責罵，又生氣自己把事情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搞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砸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了，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讓父母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朋友失望。與其承受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這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麼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大的壓力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，不如</a:t>
            </a:r>
            <a:r>
              <a:rPr lang="zh-TW" altLang="en-US" sz="32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勇敢地面對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吧！</a:t>
            </a:r>
            <a:r>
              <a:rPr lang="zh-TW" altLang="en-US" sz="2800" b="1" dirty="0" smtClean="0">
                <a:solidFill>
                  <a:srgbClr val="0066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2800" b="1" dirty="0">
              <a:solidFill>
                <a:srgbClr val="0066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87403" y="3494651"/>
            <a:ext cx="77963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）當我們鼓起勇氣去面對時，往往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會發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現事情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並不如想像中的糟糕，</a:t>
            </a:r>
            <a:r>
              <a:rPr lang="zh-TW" altLang="en-US" sz="32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請求原</a:t>
            </a:r>
            <a:endParaRPr lang="en-US" altLang="zh-TW" sz="3200" b="1" dirty="0" smtClean="0">
              <a:solidFill>
                <a:srgbClr val="CC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2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諒</a:t>
            </a:r>
            <a:r>
              <a:rPr lang="zh-TW" altLang="en-US" sz="3200" b="1" dirty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彌補過錯</a:t>
            </a:r>
            <a:r>
              <a:rPr lang="zh-TW" altLang="en-US" sz="3200" b="1" dirty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，也不是那麼困難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87403" y="5064311"/>
            <a:ext cx="78978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）最誠懇的道歉，就是做到不再犯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同樣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錯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，當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我們努力這麼做的時候，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自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然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能獲得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大家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的原諒和肯定。</a:t>
            </a:r>
          </a:p>
        </p:txBody>
      </p:sp>
    </p:spTree>
    <p:extLst>
      <p:ext uri="{BB962C8B-B14F-4D97-AF65-F5344CB8AC3E}">
        <p14:creationId xmlns:p14="http://schemas.microsoft.com/office/powerpoint/2010/main" xmlns="" val="3571614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714</Words>
  <Application>Microsoft Office PowerPoint</Application>
  <PresentationFormat>如螢幕大小 (4:3)</PresentationFormat>
  <Paragraphs>66</Paragraphs>
  <Slides>12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流線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cp:lastModifiedBy>tcv01</cp:lastModifiedBy>
  <cp:revision>40</cp:revision>
  <dcterms:modified xsi:type="dcterms:W3CDTF">2021-12-20T02:32:15Z</dcterms:modified>
</cp:coreProperties>
</file>