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1" r:id="rId1"/>
    <p:sldMasterId id="2147484245" r:id="rId2"/>
  </p:sldMasterIdLst>
  <p:sldIdLst>
    <p:sldId id="353" r:id="rId3"/>
    <p:sldId id="337" r:id="rId4"/>
    <p:sldId id="346" r:id="rId5"/>
    <p:sldId id="330" r:id="rId6"/>
    <p:sldId id="345" r:id="rId7"/>
    <p:sldId id="339" r:id="rId8"/>
    <p:sldId id="338" r:id="rId9"/>
    <p:sldId id="340" r:id="rId10"/>
    <p:sldId id="341" r:id="rId11"/>
    <p:sldId id="331" r:id="rId12"/>
    <p:sldId id="347" r:id="rId13"/>
    <p:sldId id="344" r:id="rId14"/>
    <p:sldId id="352" r:id="rId15"/>
  </p:sldIdLst>
  <p:sldSz cx="9144000" cy="6858000" type="screen4x3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sz="28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sz="28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sz="28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sz="28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F0FF"/>
    <a:srgbClr val="560A3D"/>
    <a:srgbClr val="601000"/>
    <a:srgbClr val="990000"/>
    <a:srgbClr val="FF0D0D"/>
    <a:srgbClr val="003A1A"/>
    <a:srgbClr val="0000FF"/>
    <a:srgbClr val="663300"/>
    <a:srgbClr val="0066FF"/>
    <a:srgbClr val="0099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中等深淺樣式 4 - 輔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53" autoAdjust="0"/>
    <p:restoredTop sz="94660"/>
  </p:normalViewPr>
  <p:slideViewPr>
    <p:cSldViewPr>
      <p:cViewPr varScale="1">
        <p:scale>
          <a:sx n="72" d="100"/>
          <a:sy n="72" d="100"/>
        </p:scale>
        <p:origin x="-130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4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59561923-6BE9-4D89-9FF1-28AA7EC9256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33838891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4894C-9E99-4FC5-9416-1B27B64B933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2790065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0893D-74C6-4F47-8FFA-4C4044AFC85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40863002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A8A462-6134-4DC4-B708-CF4413C6346E}" type="datetimeFigureOut">
              <a:rPr kumimoji="0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DBF5F9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2021/11/8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DBF5F9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DBF5F9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4CA583-2785-4D8D-9576-8F2BCDA9D88B}" type="slidenum">
              <a:rPr kumimoji="0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DBF5F9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DBF5F9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85933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5370D9-E75B-455E-B3FE-749DB4A45A95}" type="datetimeFigureOut">
              <a:rPr kumimoji="0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2021/11/8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F403C1-FDA7-4B68-9EA1-46330B76346B}" type="slidenum">
              <a:rPr kumimoji="0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502730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56EF99-5504-4E7A-ABF6-BA4D63AE71AB}" type="datetimeFigureOut">
              <a:rPr kumimoji="0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DBF5F9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2021/11/8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DBF5F9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DBF5F9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0C8AB6-CA97-4B4A-B772-1F935F2F7CBC}" type="slidenum">
              <a:rPr kumimoji="0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DBF5F9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DBF5F9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873941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D60363-8B41-49BF-95EF-64D80CB56330}" type="datetimeFigureOut">
              <a:rPr kumimoji="0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2021/11/8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EB8F98-87A4-4937-AA23-E8A036A6368A}" type="slidenum">
              <a:rPr kumimoji="0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93596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635CEF-8F94-4388-8BA8-29DF2D338B8A}" type="datetimeFigureOut">
              <a:rPr kumimoji="0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2021/11/8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54A276-4AA8-46C9-A8B9-5675F54F3CD0}" type="slidenum">
              <a:rPr kumimoji="0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969755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3CFEE4-FE33-4DB3-8658-890AC7FEFBD4}" type="datetimeFigureOut">
              <a:rPr kumimoji="0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2021/11/8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4AF2AB-21E3-4F24-9887-2649A5A6FA0C}" type="slidenum">
              <a:rPr kumimoji="0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60168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76D19D-6295-4A0F-897C-EEE9E8868D85}" type="datetimeFigureOut">
              <a:rPr kumimoji="0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2021/11/8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039CF1-FF33-4B75-9AFD-22090A28776B}" type="slidenum">
              <a:rPr kumimoji="0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977855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F0370B-4167-4D61-A7A0-170258F48392}" type="datetimeFigureOut">
              <a:rPr kumimoji="0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2021/11/8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749DB8-30B3-4714-976E-60F04FEBBF24}" type="slidenum">
              <a:rPr kumimoji="0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84449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694A2-2949-4AC5-8608-85F672F1E69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33370364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4C7E80-EE98-4B6C-AA03-E35EC716B9C7}" type="datetimeFigureOut">
              <a:rPr kumimoji="0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2021/11/8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00F63C-7B0F-4067-8BE1-4EDAA7C5F8F1}" type="slidenum">
              <a:rPr kumimoji="0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873026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3D2684-3DF2-437D-BF81-42F13ABFEC4A}" type="datetimeFigureOut">
              <a:rPr kumimoji="0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2021/11/8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A7BCD7-288B-4E27-B614-AC9A88E0B7C9}" type="slidenum">
              <a:rPr kumimoji="0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807362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3E4B4F-3A7E-4E14-8D6D-44A2A9C1B56E}" type="datetimeFigureOut">
              <a:rPr kumimoji="0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2021/11/8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5B840E-EB0F-4DCC-A30B-DE2B1F423731}" type="slidenum">
              <a:rPr kumimoji="0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55056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A7CA1B2D-4070-4020-8B32-FD44FE65B01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4534641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DD6B0-6DDB-4396-BB8F-EE1317BC84D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2304935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7CFAC-8B17-4ED4-892E-855DCF499D9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3478582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6765A-C402-4677-8D0A-A32F9538C17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3896866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4892B-745A-4F37-BF80-098EEBB5DFE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3091345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58792-2DE9-47B5-909A-7165016EC82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3947724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剪去並圓角化單一角落矩形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/>
          </a:p>
        </p:txBody>
      </p:sp>
      <p:sp>
        <p:nvSpPr>
          <p:cNvPr id="6" name="直角三角形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/>
          </a:p>
        </p:txBody>
      </p:sp>
      <p:sp>
        <p:nvSpPr>
          <p:cNvPr id="7" name="手繪多邊形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9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A84D6D5-FB3E-4F2D-84FF-B0805B70558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1064148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028" name="標題版面配置區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TW" smtClean="0"/>
          </a:p>
        </p:txBody>
      </p:sp>
      <p:sp>
        <p:nvSpPr>
          <p:cNvPr id="1029" name="文字版面配置區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smtClean="0">
                <a:solidFill>
                  <a:srgbClr val="045C75"/>
                </a:solidFill>
              </a:defRPr>
            </a:lvl1pPr>
          </a:lstStyle>
          <a:p>
            <a:pPr>
              <a:defRPr/>
            </a:pPr>
            <a:fld id="{E0A1D569-2297-4ED4-9F09-55200C729A8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1033" name="群組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手繪多邊形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kumimoji="0" lang="en-US">
                <a:latin typeface="Arial" charset="0"/>
              </a:endParaRPr>
            </a:p>
          </p:txBody>
        </p:sp>
        <p:sp>
          <p:nvSpPr>
            <p:cNvPr id="13" name="手繪多邊形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kumimoji="0" lang="en-US">
                <a:latin typeface="Arial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2" r:id="rId1"/>
    <p:sldLayoutId id="2147484234" r:id="rId2"/>
    <p:sldLayoutId id="2147484243" r:id="rId3"/>
    <p:sldLayoutId id="2147484235" r:id="rId4"/>
    <p:sldLayoutId id="2147484236" r:id="rId5"/>
    <p:sldLayoutId id="2147484237" r:id="rId6"/>
    <p:sldLayoutId id="2147484238" r:id="rId7"/>
    <p:sldLayoutId id="2147484239" r:id="rId8"/>
    <p:sldLayoutId id="2147484244" r:id="rId9"/>
    <p:sldLayoutId id="2147484240" r:id="rId10"/>
    <p:sldLayoutId id="214748424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052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TW" smtClean="0"/>
          </a:p>
        </p:txBody>
      </p:sp>
      <p:sp>
        <p:nvSpPr>
          <p:cNvPr id="205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rgbClr val="04617B">
                    <a:shade val="90000"/>
                  </a:srgbClr>
                </a:solidFill>
                <a:latin typeface="Constanti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08D14-8F75-433F-AE8F-D325799337AF}" type="datetimeFigureOut">
              <a:rPr kumimoji="0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2021/11/8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4617B">
                    <a:shade val="90000"/>
                  </a:srgbClr>
                </a:solidFill>
                <a:latin typeface="Constanti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rgbClr val="04617B">
                    <a:shade val="90000"/>
                  </a:srgbClr>
                </a:solidFill>
                <a:latin typeface="Constanti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312B3C-4B1C-4A2F-806F-FAE32C571969}" type="slidenum">
              <a:rPr kumimoji="0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2057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155971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6" r:id="rId1"/>
    <p:sldLayoutId id="2147484247" r:id="rId2"/>
    <p:sldLayoutId id="2147484248" r:id="rId3"/>
    <p:sldLayoutId id="2147484249" r:id="rId4"/>
    <p:sldLayoutId id="2147484250" r:id="rId5"/>
    <p:sldLayoutId id="2147484251" r:id="rId6"/>
    <p:sldLayoutId id="2147484252" r:id="rId7"/>
    <p:sldLayoutId id="2147484253" r:id="rId8"/>
    <p:sldLayoutId id="2147484254" r:id="rId9"/>
    <p:sldLayoutId id="2147484255" r:id="rId10"/>
    <p:sldLayoutId id="214748425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  <a:ea typeface="微軟正黑體" panose="020B0604030504040204" pitchFamily="34" charset="-12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  <a:ea typeface="微軟正黑體" panose="020B0604030504040204" pitchFamily="34" charset="-12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  <a:ea typeface="微軟正黑體" panose="020B0604030504040204" pitchFamily="34" charset="-12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  <a:ea typeface="微軟正黑體" panose="020B0604030504040204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  <a:ea typeface="微軟正黑體" panose="020B0604030504040204" pitchFamily="34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  <a:ea typeface="微軟正黑體" panose="020B0604030504040204" pitchFamily="34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  <a:ea typeface="微軟正黑體" panose="020B0604030504040204" pitchFamily="34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  <a:ea typeface="微軟正黑體" panose="020B0604030504040204" pitchFamily="34" charset="-12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dJ9x2q6os_E?t=31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jp17QTIoT0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XC9wTsA-QI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life.ddm.org.tw/wisdom2011/pdf/03/03-02.pdf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fSpYgS4oNk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youtu.be/TfSpYgS4oNk?t=4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775680"/>
            <a:ext cx="6923266" cy="5749664"/>
          </a:xfrm>
          <a:prstGeom prst="rect">
            <a:avLst/>
          </a:prstGeom>
        </p:spPr>
      </p:pic>
      <p:grpSp>
        <p:nvGrpSpPr>
          <p:cNvPr id="2" name="群組 4"/>
          <p:cNvGrpSpPr/>
          <p:nvPr/>
        </p:nvGrpSpPr>
        <p:grpSpPr>
          <a:xfrm>
            <a:off x="6251340" y="379455"/>
            <a:ext cx="2489727" cy="2304257"/>
            <a:chOff x="428936" y="320332"/>
            <a:chExt cx="2271883" cy="2179690"/>
          </a:xfrm>
        </p:grpSpPr>
        <p:sp>
          <p:nvSpPr>
            <p:cNvPr id="6" name="橢圓 5"/>
            <p:cNvSpPr/>
            <p:nvPr/>
          </p:nvSpPr>
          <p:spPr>
            <a:xfrm>
              <a:off x="428936" y="320332"/>
              <a:ext cx="2271883" cy="217969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7" name="橢圓 4"/>
            <p:cNvSpPr/>
            <p:nvPr/>
          </p:nvSpPr>
          <p:spPr>
            <a:xfrm>
              <a:off x="428936" y="428936"/>
              <a:ext cx="2071086" cy="20710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2400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sz="4000" b="1" kern="1200" baseline="0" dirty="0" smtClean="0">
                  <a:solidFill>
                    <a:schemeClr val="bg2"/>
                  </a:solidFill>
                </a:rPr>
                <a:t>閉上眼</a:t>
              </a:r>
              <a:r>
                <a:rPr lang="en-US" sz="4000" b="1" kern="1200" baseline="0" dirty="0" smtClean="0">
                  <a:solidFill>
                    <a:schemeClr val="bg2"/>
                  </a:solidFill>
                </a:rPr>
                <a:t/>
              </a:r>
              <a:br>
                <a:rPr lang="en-US" sz="4000" b="1" kern="1200" baseline="0" dirty="0" smtClean="0">
                  <a:solidFill>
                    <a:schemeClr val="bg2"/>
                  </a:solidFill>
                </a:rPr>
              </a:br>
              <a:r>
                <a:rPr lang="zh-TW" sz="4000" b="1" kern="1200" baseline="0" dirty="0" smtClean="0">
                  <a:solidFill>
                    <a:schemeClr val="bg2"/>
                  </a:solidFill>
                </a:rPr>
                <a:t>放輕鬆</a:t>
              </a:r>
              <a:endParaRPr lang="zh-TW" sz="4000" b="1" kern="1200" baseline="0" dirty="0">
                <a:solidFill>
                  <a:schemeClr val="bg2"/>
                </a:solidFill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7092280" y="5733256"/>
            <a:ext cx="1223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18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繪者</a:t>
            </a:r>
            <a:r>
              <a:rPr kumimoji="0" lang="en-US" altLang="zh-TW" sz="18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kumimoji="0" lang="zh-TW" altLang="en-US" sz="18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紫薇</a:t>
            </a:r>
          </a:p>
        </p:txBody>
      </p:sp>
    </p:spTree>
    <p:extLst>
      <p:ext uri="{BB962C8B-B14F-4D97-AF65-F5344CB8AC3E}">
        <p14:creationId xmlns="" xmlns:p14="http://schemas.microsoft.com/office/powerpoint/2010/main" val="1444010557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683568" y="739093"/>
            <a:ext cx="745520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kumimoji="1" lang="en-US" altLang="zh-TW" sz="3200" b="1" i="0" u="none" strike="noStrike" cap="none" normalizeH="0" baseline="0" dirty="0" smtClean="0">
                <a:ln>
                  <a:noFill/>
                </a:ln>
                <a:effectLst/>
                <a:latin typeface="標楷體" pitchFamily="65" charset="-120"/>
                <a:ea typeface="標楷體" pitchFamily="65" charset="-120"/>
                <a:cs typeface="MS Mincho" pitchFamily="49" charset="-128"/>
              </a:rPr>
              <a:t>4</a:t>
            </a:r>
            <a:r>
              <a:rPr lang="en-US" altLang="zh-TW" sz="3200" b="1" dirty="0">
                <a:latin typeface="標楷體" pitchFamily="65" charset="-120"/>
                <a:ea typeface="標楷體" pitchFamily="65" charset="-120"/>
                <a:cs typeface="MS Mincho" pitchFamily="49" charset="-128"/>
              </a:rPr>
              <a:t>.</a:t>
            </a:r>
            <a:r>
              <a:rPr lang="zh-TW" altLang="zh-TW" sz="3200" b="1" dirty="0" smtClean="0">
                <a:latin typeface="標楷體" pitchFamily="65" charset="-120"/>
                <a:ea typeface="標楷體" pitchFamily="65" charset="-120"/>
                <a:cs typeface="MS Mincho" pitchFamily="49" charset="-128"/>
              </a:rPr>
              <a:t>當你與父母意見衝突時，要如何化解</a:t>
            </a:r>
            <a:endParaRPr lang="en-US" altLang="zh-TW" sz="3200" b="1" dirty="0" smtClean="0">
              <a:latin typeface="標楷體" pitchFamily="65" charset="-120"/>
              <a:ea typeface="標楷體" pitchFamily="65" charset="-120"/>
              <a:cs typeface="MS Mincho" pitchFamily="49" charset="-128"/>
            </a:endParaRPr>
          </a:p>
          <a:p>
            <a:pPr eaLnBrk="1" hangingPunct="1"/>
            <a:r>
              <a:rPr lang="zh-TW" altLang="en-US" sz="3200" b="1" dirty="0">
                <a:latin typeface="標楷體" pitchFamily="65" charset="-120"/>
                <a:ea typeface="標楷體" pitchFamily="65" charset="-120"/>
                <a:cs typeface="MS Mincho" pitchFamily="49" charset="-128"/>
              </a:rPr>
              <a:t> 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  <a:cs typeface="MS Mincho" pitchFamily="49" charset="-128"/>
              </a:rPr>
              <a:t> </a:t>
            </a:r>
            <a:r>
              <a:rPr lang="zh-TW" altLang="zh-TW" sz="3200" b="1" dirty="0" smtClean="0">
                <a:latin typeface="標楷體" pitchFamily="65" charset="-120"/>
                <a:ea typeface="標楷體" pitchFamily="65" charset="-120"/>
                <a:cs typeface="MS Mincho" pitchFamily="49" charset="-128"/>
              </a:rPr>
              <a:t>彼此緊張的關係？</a:t>
            </a:r>
            <a:endParaRPr kumimoji="1" lang="zh-TW" sz="36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1619672" y="1820254"/>
            <a:ext cx="6097880" cy="4595186"/>
            <a:chOff x="1714480" y="2000240"/>
            <a:chExt cx="6097880" cy="459518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14480" y="2571744"/>
              <a:ext cx="5715040" cy="3316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" name="矩形 2"/>
            <p:cNvSpPr/>
            <p:nvPr/>
          </p:nvSpPr>
          <p:spPr>
            <a:xfrm>
              <a:off x="1714480" y="2000240"/>
              <a:ext cx="592935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b="1" dirty="0" smtClean="0"/>
                <a:t>青少年幸福家庭教育影片</a:t>
              </a:r>
              <a:r>
                <a:rPr lang="en-US" altLang="zh-TW" b="1" dirty="0" smtClean="0"/>
                <a:t>-</a:t>
              </a:r>
              <a:r>
                <a:rPr lang="zh-TW" altLang="en-US" b="1" dirty="0" smtClean="0"/>
                <a:t>學習和好 </a:t>
              </a:r>
              <a:endParaRPr lang="zh-TW" altLang="en-US" dirty="0"/>
            </a:p>
          </p:txBody>
        </p:sp>
        <p:sp>
          <p:nvSpPr>
            <p:cNvPr id="6" name="矩形 5"/>
            <p:cNvSpPr/>
            <p:nvPr/>
          </p:nvSpPr>
          <p:spPr>
            <a:xfrm>
              <a:off x="2000232" y="6072206"/>
              <a:ext cx="581212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u="sng" dirty="0" smtClean="0">
                  <a:hlinkClick r:id="rId3"/>
                </a:rPr>
                <a:t>https://youtu.be/dJ9x2q6os_E?t=31</a:t>
              </a:r>
              <a:endParaRPr lang="zh-TW" alt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63224104"/>
              </p:ext>
            </p:extLst>
          </p:nvPr>
        </p:nvGraphicFramePr>
        <p:xfrm>
          <a:off x="269776" y="2868303"/>
          <a:ext cx="7092280" cy="1352785"/>
        </p:xfrm>
        <a:graphic>
          <a:graphicData uri="http://schemas.openxmlformats.org/drawingml/2006/table">
            <a:tbl>
              <a:tblPr/>
              <a:tblGrid>
                <a:gridCol w="70922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352785">
                <a:tc>
                  <a:txBody>
                    <a:bodyPr/>
                    <a:lstStyle/>
                    <a:p>
                      <a:pPr marL="269875" indent="635" algn="l">
                        <a:spcAft>
                          <a:spcPts val="0"/>
                        </a:spcAft>
                      </a:pPr>
                      <a:r>
                        <a:rPr lang="en-US" altLang="zh-TW" sz="2800" b="1" kern="100" dirty="0" smtClean="0">
                          <a:solidFill>
                            <a:srgbClr val="7030A0"/>
                          </a:solidFill>
                          <a:latin typeface="Calibri"/>
                          <a:ea typeface="標楷體"/>
                          <a:cs typeface="MS Mincho"/>
                        </a:rPr>
                        <a:t>2.</a:t>
                      </a:r>
                      <a:r>
                        <a:rPr lang="zh-TW" sz="2800" b="1" kern="100" dirty="0" smtClean="0">
                          <a:solidFill>
                            <a:srgbClr val="7030A0"/>
                          </a:solidFill>
                          <a:latin typeface="Calibri"/>
                          <a:ea typeface="標楷體"/>
                          <a:cs typeface="MS Mincho"/>
                        </a:rPr>
                        <a:t>好好</a:t>
                      </a:r>
                      <a:r>
                        <a:rPr lang="zh-TW" sz="2800" b="1" kern="100" dirty="0">
                          <a:solidFill>
                            <a:srgbClr val="7030A0"/>
                          </a:solidFill>
                          <a:latin typeface="Calibri"/>
                          <a:ea typeface="標楷體"/>
                          <a:cs typeface="MS Mincho"/>
                        </a:rPr>
                        <a:t>學習以同理心聽懂別人的話</a:t>
                      </a:r>
                      <a:r>
                        <a:rPr lang="zh-TW" sz="2800" b="1" kern="100" dirty="0" smtClean="0">
                          <a:solidFill>
                            <a:srgbClr val="7030A0"/>
                          </a:solidFill>
                          <a:latin typeface="Calibri"/>
                          <a:ea typeface="標楷體"/>
                          <a:cs typeface="MS Mincho"/>
                        </a:rPr>
                        <a:t>，也要</a:t>
                      </a:r>
                      <a:endParaRPr lang="en-US" altLang="zh-TW" sz="2800" b="1" kern="100" dirty="0" smtClean="0">
                        <a:solidFill>
                          <a:srgbClr val="7030A0"/>
                        </a:solidFill>
                        <a:latin typeface="Calibri"/>
                        <a:ea typeface="標楷體"/>
                        <a:cs typeface="MS Mincho"/>
                      </a:endParaRPr>
                    </a:p>
                    <a:p>
                      <a:pPr marL="269875" indent="635" algn="l">
                        <a:spcAft>
                          <a:spcPts val="0"/>
                        </a:spcAft>
                      </a:pPr>
                      <a:r>
                        <a:rPr lang="zh-TW" altLang="en-US" sz="2800" b="1" kern="100" dirty="0" smtClean="0">
                          <a:solidFill>
                            <a:srgbClr val="7030A0"/>
                          </a:solidFill>
                          <a:latin typeface="Calibri"/>
                          <a:ea typeface="標楷體"/>
                          <a:cs typeface="MS Mincho"/>
                        </a:rPr>
                        <a:t>   </a:t>
                      </a:r>
                      <a:r>
                        <a:rPr lang="zh-TW" sz="2800" b="1" kern="100" dirty="0" smtClean="0">
                          <a:solidFill>
                            <a:srgbClr val="7030A0"/>
                          </a:solidFill>
                          <a:latin typeface="Calibri"/>
                          <a:ea typeface="標楷體"/>
                          <a:cs typeface="MS Mincho"/>
                        </a:rPr>
                        <a:t>學著</a:t>
                      </a:r>
                      <a:r>
                        <a:rPr lang="zh-TW" sz="2800" b="1" kern="100" dirty="0">
                          <a:solidFill>
                            <a:srgbClr val="7030A0"/>
                          </a:solidFill>
                          <a:latin typeface="Calibri"/>
                          <a:ea typeface="標楷體"/>
                          <a:cs typeface="MS Mincho"/>
                        </a:rPr>
                        <a:t>把自己的心意明確的表達</a:t>
                      </a:r>
                      <a:r>
                        <a:rPr lang="zh-TW" sz="2800" b="1" kern="100" dirty="0" smtClean="0">
                          <a:solidFill>
                            <a:srgbClr val="7030A0"/>
                          </a:solidFill>
                          <a:latin typeface="Calibri"/>
                          <a:ea typeface="標楷體"/>
                          <a:cs typeface="MS Mincho"/>
                        </a:rPr>
                        <a:t>出</a:t>
                      </a:r>
                      <a:r>
                        <a:rPr lang="zh-TW" altLang="en-US" sz="2800" b="1" kern="100" dirty="0" smtClean="0">
                          <a:solidFill>
                            <a:srgbClr val="7030A0"/>
                          </a:solidFill>
                          <a:latin typeface="Calibri"/>
                          <a:ea typeface="標楷體"/>
                          <a:cs typeface="MS Mincho"/>
                        </a:rPr>
                        <a:t> </a:t>
                      </a:r>
                      <a:r>
                        <a:rPr lang="zh-TW" sz="2800" b="1" kern="100" dirty="0" smtClean="0">
                          <a:solidFill>
                            <a:srgbClr val="7030A0"/>
                          </a:solidFill>
                          <a:latin typeface="Calibri"/>
                          <a:ea typeface="標楷體"/>
                          <a:cs typeface="MS Mincho"/>
                        </a:rPr>
                        <a:t>來</a:t>
                      </a:r>
                      <a:r>
                        <a:rPr lang="zh-TW" sz="2800" b="1" kern="100" dirty="0">
                          <a:solidFill>
                            <a:srgbClr val="7030A0"/>
                          </a:solidFill>
                          <a:latin typeface="Calibri"/>
                          <a:ea typeface="標楷體"/>
                          <a:cs typeface="MS Mincho"/>
                        </a:rPr>
                        <a:t>，</a:t>
                      </a:r>
                      <a:r>
                        <a:rPr lang="zh-TW" sz="2800" b="1" kern="100" dirty="0" smtClean="0">
                          <a:solidFill>
                            <a:srgbClr val="7030A0"/>
                          </a:solidFill>
                          <a:latin typeface="Calibri"/>
                          <a:ea typeface="標楷體"/>
                          <a:cs typeface="MS Mincho"/>
                        </a:rPr>
                        <a:t>讓</a:t>
                      </a:r>
                      <a:endParaRPr lang="en-US" altLang="zh-TW" sz="2800" b="1" kern="100" dirty="0" smtClean="0">
                        <a:solidFill>
                          <a:srgbClr val="7030A0"/>
                        </a:solidFill>
                        <a:latin typeface="Calibri"/>
                        <a:ea typeface="標楷體"/>
                        <a:cs typeface="MS Mincho"/>
                      </a:endParaRPr>
                    </a:p>
                    <a:p>
                      <a:pPr marL="269875" indent="635" algn="l">
                        <a:spcAft>
                          <a:spcPts val="0"/>
                        </a:spcAft>
                      </a:pPr>
                      <a:r>
                        <a:rPr lang="zh-TW" altLang="en-US" sz="2800" b="1" kern="100" dirty="0" smtClean="0">
                          <a:solidFill>
                            <a:srgbClr val="7030A0"/>
                          </a:solidFill>
                          <a:latin typeface="Calibri"/>
                          <a:ea typeface="標楷體"/>
                          <a:cs typeface="MS Mincho"/>
                        </a:rPr>
                        <a:t>   </a:t>
                      </a:r>
                      <a:r>
                        <a:rPr lang="zh-TW" sz="2800" b="1" kern="100" dirty="0" smtClean="0">
                          <a:solidFill>
                            <a:srgbClr val="7030A0"/>
                          </a:solidFill>
                          <a:latin typeface="Calibri"/>
                          <a:ea typeface="標楷體"/>
                          <a:cs typeface="MS Mincho"/>
                        </a:rPr>
                        <a:t>別人聽得懂。</a:t>
                      </a:r>
                      <a:endParaRPr lang="zh-TW" sz="2800" b="1" kern="100" dirty="0" smtClean="0">
                        <a:solidFill>
                          <a:srgbClr val="7030A0"/>
                        </a:solidFill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矩形 1"/>
          <p:cNvSpPr/>
          <p:nvPr/>
        </p:nvSpPr>
        <p:spPr>
          <a:xfrm>
            <a:off x="323528" y="1268760"/>
            <a:ext cx="6984776" cy="138499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69875" indent="635" eaLnBrk="1" hangingPunct="1">
              <a:spcAft>
                <a:spcPts val="0"/>
              </a:spcAft>
            </a:pPr>
            <a:r>
              <a:rPr kumimoji="0" lang="en-US" altLang="zh-TW" b="1" kern="100" dirty="0" smtClean="0">
                <a:solidFill>
                  <a:srgbClr val="7030A0"/>
                </a:solidFill>
                <a:latin typeface="Calibri"/>
                <a:ea typeface="標楷體"/>
                <a:cs typeface="MS Mincho"/>
              </a:rPr>
              <a:t>1.</a:t>
            </a:r>
            <a:r>
              <a:rPr kumimoji="0" lang="zh-TW" altLang="en-US" b="1" kern="100" dirty="0" smtClean="0">
                <a:solidFill>
                  <a:srgbClr val="7030A0"/>
                </a:solidFill>
                <a:latin typeface="Calibri"/>
                <a:ea typeface="標楷體"/>
                <a:cs typeface="MS Mincho"/>
              </a:rPr>
              <a:t>親情</a:t>
            </a:r>
            <a:r>
              <a:rPr kumimoji="0" lang="zh-TW" altLang="en-US" b="1" kern="100" dirty="0">
                <a:solidFill>
                  <a:srgbClr val="7030A0"/>
                </a:solidFill>
                <a:latin typeface="Calibri"/>
                <a:ea typeface="標楷體"/>
                <a:cs typeface="MS Mincho"/>
              </a:rPr>
              <a:t>無價，傷人也最重</a:t>
            </a:r>
            <a:r>
              <a:rPr kumimoji="0" lang="zh-TW" altLang="en-US" b="1" kern="100" dirty="0" smtClean="0">
                <a:solidFill>
                  <a:srgbClr val="7030A0"/>
                </a:solidFill>
                <a:latin typeface="Calibri"/>
                <a:ea typeface="標楷體"/>
                <a:cs typeface="MS Mincho"/>
              </a:rPr>
              <a:t>。最</a:t>
            </a:r>
            <a:r>
              <a:rPr kumimoji="0" lang="zh-TW" altLang="en-US" b="1" kern="100" dirty="0">
                <a:solidFill>
                  <a:srgbClr val="7030A0"/>
                </a:solidFill>
                <a:latin typeface="Calibri"/>
                <a:ea typeface="標楷體"/>
                <a:cs typeface="MS Mincho"/>
              </a:rPr>
              <a:t>親近的</a:t>
            </a:r>
            <a:r>
              <a:rPr kumimoji="0" lang="zh-TW" altLang="en-US" b="1" kern="100" dirty="0" smtClean="0">
                <a:solidFill>
                  <a:srgbClr val="7030A0"/>
                </a:solidFill>
                <a:latin typeface="Calibri"/>
                <a:ea typeface="標楷體"/>
                <a:cs typeface="MS Mincho"/>
              </a:rPr>
              <a:t>人彼</a:t>
            </a:r>
            <a:endParaRPr kumimoji="0" lang="en-US" altLang="zh-TW" b="1" kern="100" dirty="0" smtClean="0">
              <a:solidFill>
                <a:srgbClr val="7030A0"/>
              </a:solidFill>
              <a:latin typeface="Calibri"/>
              <a:ea typeface="標楷體"/>
              <a:cs typeface="MS Mincho"/>
            </a:endParaRPr>
          </a:p>
          <a:p>
            <a:pPr marL="269875" indent="635" eaLnBrk="1" hangingPunct="1">
              <a:spcAft>
                <a:spcPts val="0"/>
              </a:spcAft>
            </a:pPr>
            <a:r>
              <a:rPr kumimoji="0" lang="zh-TW" altLang="en-US" b="1" kern="100" dirty="0" smtClean="0">
                <a:solidFill>
                  <a:srgbClr val="7030A0"/>
                </a:solidFill>
                <a:latin typeface="Calibri"/>
                <a:ea typeface="標楷體"/>
                <a:cs typeface="MS Mincho"/>
              </a:rPr>
              <a:t>  此 之間</a:t>
            </a:r>
            <a:r>
              <a:rPr kumimoji="0" lang="zh-TW" altLang="en-US" b="1" kern="100" dirty="0">
                <a:solidFill>
                  <a:srgbClr val="7030A0"/>
                </a:solidFill>
                <a:latin typeface="Calibri"/>
                <a:ea typeface="標楷體"/>
                <a:cs typeface="MS Mincho"/>
              </a:rPr>
              <a:t>，</a:t>
            </a:r>
            <a:r>
              <a:rPr kumimoji="0" lang="zh-TW" altLang="en-US" b="1" kern="100" dirty="0" smtClean="0">
                <a:solidFill>
                  <a:srgbClr val="7030A0"/>
                </a:solidFill>
                <a:latin typeface="Calibri"/>
                <a:ea typeface="標楷體"/>
                <a:cs typeface="MS Mincho"/>
              </a:rPr>
              <a:t>往往</a:t>
            </a:r>
            <a:r>
              <a:rPr kumimoji="0" lang="zh-TW" altLang="en-US" b="1" kern="100" dirty="0">
                <a:solidFill>
                  <a:srgbClr val="7030A0"/>
                </a:solidFill>
                <a:latin typeface="Calibri"/>
                <a:ea typeface="標楷體"/>
                <a:cs typeface="MS Mincho"/>
              </a:rPr>
              <a:t>更容易因為「愛之深</a:t>
            </a:r>
            <a:r>
              <a:rPr kumimoji="0" lang="zh-TW" altLang="en-US" b="1" kern="100" dirty="0" smtClean="0">
                <a:solidFill>
                  <a:srgbClr val="7030A0"/>
                </a:solidFill>
                <a:latin typeface="Calibri"/>
                <a:ea typeface="標楷體"/>
                <a:cs typeface="MS Mincho"/>
              </a:rPr>
              <a:t>，責</a:t>
            </a:r>
            <a:endParaRPr kumimoji="0" lang="en-US" altLang="zh-TW" b="1" kern="100" dirty="0" smtClean="0">
              <a:solidFill>
                <a:srgbClr val="7030A0"/>
              </a:solidFill>
              <a:latin typeface="Calibri"/>
              <a:ea typeface="標楷體"/>
              <a:cs typeface="MS Mincho"/>
            </a:endParaRPr>
          </a:p>
          <a:p>
            <a:pPr marL="269875" indent="635" eaLnBrk="1" hangingPunct="1">
              <a:spcAft>
                <a:spcPts val="0"/>
              </a:spcAft>
            </a:pPr>
            <a:r>
              <a:rPr kumimoji="0" lang="zh-TW" altLang="en-US" b="1" kern="100" dirty="0" smtClean="0">
                <a:solidFill>
                  <a:srgbClr val="7030A0"/>
                </a:solidFill>
                <a:latin typeface="Calibri"/>
                <a:ea typeface="標楷體"/>
                <a:cs typeface="MS Mincho"/>
              </a:rPr>
              <a:t>  之切」，使得</a:t>
            </a:r>
            <a:r>
              <a:rPr kumimoji="0" lang="zh-TW" altLang="en-US" b="1" kern="100" dirty="0">
                <a:solidFill>
                  <a:srgbClr val="7030A0"/>
                </a:solidFill>
                <a:latin typeface="Calibri"/>
                <a:ea typeface="標楷體"/>
                <a:cs typeface="MS Mincho"/>
              </a:rPr>
              <a:t>說出來</a:t>
            </a:r>
            <a:r>
              <a:rPr kumimoji="0" lang="zh-TW" altLang="en-US" b="1" kern="100" dirty="0" smtClean="0">
                <a:solidFill>
                  <a:srgbClr val="7030A0"/>
                </a:solidFill>
                <a:latin typeface="Calibri"/>
                <a:ea typeface="標楷體"/>
                <a:cs typeface="MS Mincho"/>
              </a:rPr>
              <a:t>的話</a:t>
            </a:r>
            <a:r>
              <a:rPr kumimoji="0" lang="zh-TW" altLang="en-US" b="1" kern="100" dirty="0">
                <a:solidFill>
                  <a:srgbClr val="7030A0"/>
                </a:solidFill>
                <a:latin typeface="Calibri"/>
                <a:ea typeface="標楷體"/>
                <a:cs typeface="MS Mincho"/>
              </a:rPr>
              <a:t>特別傷人。</a:t>
            </a:r>
          </a:p>
        </p:txBody>
      </p:sp>
      <p:sp>
        <p:nvSpPr>
          <p:cNvPr id="9" name="矩形 8"/>
          <p:cNvSpPr/>
          <p:nvPr/>
        </p:nvSpPr>
        <p:spPr>
          <a:xfrm>
            <a:off x="425205" y="459935"/>
            <a:ext cx="27363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教師結語</a:t>
            </a:r>
            <a:endParaRPr lang="zh-TW" altLang="en-US" sz="4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12" name="群組 11"/>
          <p:cNvGrpSpPr/>
          <p:nvPr/>
        </p:nvGrpSpPr>
        <p:grpSpPr>
          <a:xfrm>
            <a:off x="5940152" y="4221088"/>
            <a:ext cx="2987824" cy="2097526"/>
            <a:chOff x="5004049" y="4077072"/>
            <a:chExt cx="3744414" cy="2354723"/>
          </a:xfrm>
        </p:grpSpPr>
        <p:pic>
          <p:nvPicPr>
            <p:cNvPr id="10" name="圖片 9" descr="IMG_5337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04049" y="4077072"/>
              <a:ext cx="3168352" cy="2304976"/>
            </a:xfrm>
            <a:prstGeom prst="rect">
              <a:avLst/>
            </a:prstGeom>
          </p:spPr>
        </p:pic>
        <p:sp>
          <p:nvSpPr>
            <p:cNvPr id="11" name="矩形 10"/>
            <p:cNvSpPr/>
            <p:nvPr/>
          </p:nvSpPr>
          <p:spPr>
            <a:xfrm>
              <a:off x="6948264" y="6017176"/>
              <a:ext cx="1800199" cy="4146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kumimoji="0" lang="zh-TW" altLang="en-US" sz="1800" dirty="0" smtClean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繪者</a:t>
              </a:r>
              <a:r>
                <a:rPr kumimoji="0" lang="en-US" altLang="zh-TW" sz="1800" dirty="0" smtClean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:</a:t>
              </a:r>
              <a:r>
                <a:rPr kumimoji="0" lang="zh-TW" altLang="en-US" sz="1800" dirty="0" smtClean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紫薇</a:t>
              </a:r>
              <a:endParaRPr kumimoji="0" lang="zh-TW" altLang="en-US" sz="18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395536" y="4459710"/>
            <a:ext cx="52565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0"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zh-TW" altLang="en-US" b="1" kern="100" dirty="0">
                <a:solidFill>
                  <a:srgbClr val="7030A0"/>
                </a:solidFill>
                <a:latin typeface="Calibri"/>
                <a:ea typeface="標楷體"/>
                <a:cs typeface="MS Mincho"/>
              </a:rPr>
              <a:t> </a:t>
            </a:r>
            <a:r>
              <a:rPr kumimoji="0" lang="en-US" altLang="zh-TW" b="1" kern="100" dirty="0">
                <a:solidFill>
                  <a:srgbClr val="7030A0"/>
                </a:solidFill>
                <a:latin typeface="Calibri"/>
                <a:ea typeface="標楷體"/>
                <a:cs typeface="MS Mincho"/>
              </a:rPr>
              <a:t>3.</a:t>
            </a:r>
            <a:r>
              <a:rPr kumimoji="0" lang="zh-TW" altLang="en-US" b="1" kern="100" dirty="0">
                <a:solidFill>
                  <a:srgbClr val="7030A0"/>
                </a:solidFill>
                <a:latin typeface="Calibri"/>
                <a:ea typeface="標楷體"/>
                <a:cs typeface="MS Mincho"/>
              </a:rPr>
              <a:t>學習傾聽及適切的</a:t>
            </a:r>
            <a:r>
              <a:rPr kumimoji="0" lang="zh-TW" altLang="en-US" b="1" kern="100" dirty="0" smtClean="0">
                <a:solidFill>
                  <a:srgbClr val="7030A0"/>
                </a:solidFill>
                <a:latin typeface="Calibri"/>
                <a:ea typeface="標楷體"/>
                <a:cs typeface="MS Mincho"/>
              </a:rPr>
              <a:t>表達，以</a:t>
            </a:r>
            <a:endParaRPr kumimoji="0" lang="en-US" altLang="zh-TW" b="1" kern="100" dirty="0" smtClean="0">
              <a:solidFill>
                <a:srgbClr val="7030A0"/>
              </a:solidFill>
              <a:latin typeface="Calibri"/>
              <a:ea typeface="標楷體"/>
              <a:cs typeface="MS Mincho"/>
            </a:endParaRPr>
          </a:p>
          <a:p>
            <a:pPr marL="127000"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zh-TW" altLang="en-US" b="1" kern="100" dirty="0">
                <a:solidFill>
                  <a:srgbClr val="7030A0"/>
                </a:solidFill>
                <a:latin typeface="Calibri"/>
                <a:ea typeface="標楷體"/>
                <a:cs typeface="MS Mincho"/>
              </a:rPr>
              <a:t> </a:t>
            </a:r>
            <a:r>
              <a:rPr kumimoji="0" lang="zh-TW" altLang="en-US" b="1" kern="100" dirty="0" smtClean="0">
                <a:solidFill>
                  <a:srgbClr val="7030A0"/>
                </a:solidFill>
                <a:latin typeface="Calibri"/>
                <a:ea typeface="標楷體"/>
                <a:cs typeface="MS Mincho"/>
              </a:rPr>
              <a:t>   一種和悅而懇切的度進行談話。 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971600" y="836712"/>
            <a:ext cx="17859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latin typeface="標楷體" pitchFamily="65" charset="-120"/>
                <a:ea typeface="標楷體" pitchFamily="65" charset="-120"/>
              </a:rPr>
              <a:t>總結</a:t>
            </a:r>
            <a:endParaRPr lang="zh-TW" altLang="en-US" sz="4400" b="1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97684" y="4429132"/>
            <a:ext cx="3474822" cy="1847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文字方塊 3"/>
          <p:cNvSpPr txBox="1"/>
          <p:nvPr/>
        </p:nvSpPr>
        <p:spPr>
          <a:xfrm>
            <a:off x="2051720" y="2420888"/>
            <a:ext cx="58579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家庭的溫暖在於互敬互愛，</a:t>
            </a:r>
            <a:endParaRPr lang="en-US" altLang="zh-TW" sz="3600" b="1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6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家庭的可貴在於互助互諒。</a:t>
            </a:r>
            <a:endParaRPr lang="zh-TW" altLang="en-US" sz="36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 cstate="print"/>
          <a:srcRect l="2201" t="13697" r="30664" b="13911"/>
          <a:stretch/>
        </p:blipFill>
        <p:spPr>
          <a:xfrm>
            <a:off x="1835696" y="2348880"/>
            <a:ext cx="5223500" cy="31683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1979712" y="1340768"/>
            <a:ext cx="480131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2400" kern="100" dirty="0">
                <a:solidFill>
                  <a:srgbClr val="00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播放心靈環保兒童教育動畫</a:t>
            </a:r>
            <a:r>
              <a:rPr lang="zh-TW" altLang="zh-TW" sz="2400" kern="100" dirty="0" smtClean="0">
                <a:solidFill>
                  <a:srgbClr val="00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影片</a:t>
            </a:r>
            <a:r>
              <a:rPr lang="en-US" altLang="zh-TW" sz="2400" kern="100" dirty="0" smtClean="0">
                <a:solidFill>
                  <a:srgbClr val="00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—</a:t>
            </a:r>
          </a:p>
          <a:p>
            <a:r>
              <a:rPr lang="zh-TW" altLang="zh-TW" sz="2400" kern="100" dirty="0" smtClean="0">
                <a:solidFill>
                  <a:srgbClr val="00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「</a:t>
            </a:r>
            <a:r>
              <a:rPr lang="zh-TW" altLang="zh-TW" sz="2400" kern="100" dirty="0">
                <a:solidFill>
                  <a:srgbClr val="00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溝通的遊戲」</a:t>
            </a:r>
            <a:endParaRPr lang="zh-TW" altLang="en-US" sz="2400" dirty="0"/>
          </a:p>
        </p:txBody>
      </p:sp>
      <p:sp>
        <p:nvSpPr>
          <p:cNvPr id="4" name="矩形 3"/>
          <p:cNvSpPr/>
          <p:nvPr/>
        </p:nvSpPr>
        <p:spPr>
          <a:xfrm>
            <a:off x="1907704" y="5805264"/>
            <a:ext cx="52565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800" dirty="0">
                <a:hlinkClick r:id="rId3"/>
              </a:rPr>
              <a:t>https://www.youtube.com/watch?v=ijp17QTIoT0</a:t>
            </a:r>
            <a:endParaRPr lang="zh-TW" altLang="en-US" sz="18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755576" y="476672"/>
            <a:ext cx="29523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latin typeface="標楷體" pitchFamily="65" charset="-120"/>
                <a:ea typeface="標楷體" pitchFamily="65" charset="-120"/>
              </a:rPr>
              <a:t>補充資料</a:t>
            </a:r>
            <a:endParaRPr lang="zh-TW" altLang="en-US" sz="4400" b="1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2525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785926"/>
            <a:ext cx="5867418" cy="3959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矩形 2">
            <a:hlinkClick r:id="rId3"/>
          </p:cNvPr>
          <p:cNvSpPr/>
          <p:nvPr/>
        </p:nvSpPr>
        <p:spPr>
          <a:xfrm>
            <a:off x="1857356" y="5786454"/>
            <a:ext cx="57150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 smtClean="0">
                <a:hlinkClick r:id="rId3"/>
              </a:rPr>
              <a:t>https://www.youtube.com/watch?v=IXC9wTsA-QI</a:t>
            </a:r>
            <a:endParaRPr lang="zh-TW" altLang="en-US" sz="2000" dirty="0"/>
          </a:p>
        </p:txBody>
      </p:sp>
      <p:sp>
        <p:nvSpPr>
          <p:cNvPr id="4" name="矩形 3"/>
          <p:cNvSpPr/>
          <p:nvPr/>
        </p:nvSpPr>
        <p:spPr>
          <a:xfrm>
            <a:off x="2786050" y="1142984"/>
            <a:ext cx="33570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 smtClean="0"/>
              <a:t>阿貴動畫</a:t>
            </a:r>
            <a:r>
              <a:rPr lang="en-US" altLang="zh-TW" b="1" dirty="0" smtClean="0"/>
              <a:t>_</a:t>
            </a:r>
            <a:r>
              <a:rPr lang="zh-TW" altLang="en-US" b="1" dirty="0" smtClean="0"/>
              <a:t>家庭糾紛 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1327650"/>
            <a:ext cx="8643998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1" lang="zh-TW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Calibri" pitchFamily="34" charset="0"/>
              </a:rPr>
              <a:t>看完影片有沒有感覺很熟悉呢？</a:t>
            </a:r>
            <a:endParaRPr kumimoji="1" lang="en-US" altLang="zh-TW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1" lang="zh-TW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Calibri" pitchFamily="34" charset="0"/>
              </a:rPr>
              <a:t>想想你平時</a:t>
            </a:r>
            <a:r>
              <a:rPr kumimoji="1" lang="zh-TW" alt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Calibri" pitchFamily="34" charset="0"/>
              </a:rPr>
              <a:t>和爸爸媽媽或家人的溝通情形</a:t>
            </a:r>
            <a:endParaRPr kumimoji="1" lang="en-US" altLang="zh-TW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zh-TW" sz="3600" b="1" dirty="0" smtClean="0">
                <a:latin typeface="標楷體" pitchFamily="65" charset="-120"/>
                <a:ea typeface="標楷體" pitchFamily="65" charset="-120"/>
                <a:cs typeface="Calibri" pitchFamily="34" charset="0"/>
              </a:rPr>
              <a:t> </a:t>
            </a:r>
            <a:r>
              <a:rPr kumimoji="1" lang="zh-TW" alt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Calibri" pitchFamily="34" charset="0"/>
              </a:rPr>
              <a:t>又如何？</a:t>
            </a:r>
            <a:endParaRPr kumimoji="1" lang="zh-TW" alt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2" name="圓角矩形 1"/>
          <p:cNvSpPr/>
          <p:nvPr/>
        </p:nvSpPr>
        <p:spPr>
          <a:xfrm>
            <a:off x="6639714" y="5928760"/>
            <a:ext cx="1152128" cy="1440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 descr="107.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5896" y="2729499"/>
            <a:ext cx="3456384" cy="2976373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6228184" y="5589240"/>
            <a:ext cx="19442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18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繪者</a:t>
            </a:r>
            <a:r>
              <a:rPr kumimoji="0" lang="en-US" altLang="zh-TW" sz="18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kumimoji="0" lang="zh-TW" altLang="en-US" sz="18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紫薇</a:t>
            </a:r>
            <a:endParaRPr kumimoji="0" lang="zh-TW" altLang="en-US" sz="18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267744" y="620688"/>
            <a:ext cx="2571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600" b="1" dirty="0" smtClean="0">
                <a:solidFill>
                  <a:srgbClr val="7030A0"/>
                </a:solidFill>
                <a:ea typeface="標楷體" pitchFamily="65" charset="-120"/>
              </a:rPr>
              <a:t>第二單元</a:t>
            </a:r>
            <a:endParaRPr lang="zh-TW" altLang="en-US" sz="3600" b="1" dirty="0">
              <a:solidFill>
                <a:srgbClr val="7030A0"/>
              </a:solidFill>
              <a:ea typeface="標楷體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076056" y="620688"/>
            <a:ext cx="15696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36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親  情</a:t>
            </a:r>
            <a:endParaRPr lang="zh-TW" altLang="en-US" sz="3600" b="1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187624" y="6115478"/>
            <a:ext cx="65527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zh-TW" altLang="zh-TW" sz="1800" kern="100" dirty="0">
                <a:solidFill>
                  <a:prstClr val="black"/>
                </a:solidFill>
                <a:latin typeface="Constantia"/>
                <a:ea typeface="標楷體" panose="03000509000000000000" pitchFamily="65" charset="-120"/>
                <a:cs typeface="Times New Roman" panose="02020603050405020304" pitchFamily="18" charset="0"/>
              </a:rPr>
              <a:t>《大智慧過生活》教材出處</a:t>
            </a:r>
            <a:r>
              <a:rPr kumimoji="0" lang="zh-TW" altLang="zh-TW" sz="1800" kern="100" dirty="0" smtClean="0">
                <a:solidFill>
                  <a:prstClr val="black"/>
                </a:solidFill>
                <a:latin typeface="Constantia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endParaRPr kumimoji="0" lang="en-US" altLang="zh-TW" sz="1800" kern="100" dirty="0" smtClean="0">
              <a:solidFill>
                <a:prstClr val="black"/>
              </a:solidFill>
              <a:latin typeface="Constantia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TW" sz="1400" dirty="0">
                <a:hlinkClick r:id="rId2"/>
              </a:rPr>
              <a:t>https://life.ddm.org.tw/wisdom2011/%5Cpdf%5C03%5C03-02.pdf</a:t>
            </a:r>
            <a:endParaRPr kumimoji="0" lang="zh-TW" altLang="en-US" sz="1400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87624" y="5735591"/>
            <a:ext cx="76683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出版</a:t>
            </a:r>
            <a:r>
              <a:rPr kumimoji="0"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單位</a:t>
            </a:r>
            <a:r>
              <a:rPr kumimoji="0" lang="en-US" altLang="zh-TW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kumimoji="0" lang="zh-TW" altLang="en-US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財團法人</a:t>
            </a:r>
            <a:r>
              <a:rPr kumimoji="0"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法鼓山文教基金會</a:t>
            </a:r>
            <a:r>
              <a:rPr kumimoji="0" lang="zh-TW" altLang="en-US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、財團法人</a:t>
            </a:r>
            <a:r>
              <a:rPr kumimoji="0"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台北市中華佛教文化館</a:t>
            </a:r>
          </a:p>
        </p:txBody>
      </p:sp>
      <p:grpSp>
        <p:nvGrpSpPr>
          <p:cNvPr id="8" name="群組 7"/>
          <p:cNvGrpSpPr/>
          <p:nvPr/>
        </p:nvGrpSpPr>
        <p:grpSpPr>
          <a:xfrm>
            <a:off x="1547664" y="1340768"/>
            <a:ext cx="5904656" cy="4176464"/>
            <a:chOff x="2195736" y="2708920"/>
            <a:chExt cx="4525048" cy="314371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95736" y="2708920"/>
              <a:ext cx="4525048" cy="31437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矩形 6"/>
            <p:cNvSpPr/>
            <p:nvPr/>
          </p:nvSpPr>
          <p:spPr>
            <a:xfrm>
              <a:off x="2411760" y="5373216"/>
              <a:ext cx="165618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kumimoji="0" lang="zh-TW" altLang="en-US" sz="1800" dirty="0" smtClean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繪者</a:t>
              </a:r>
              <a:r>
                <a:rPr kumimoji="0" lang="en-US" altLang="zh-TW" sz="1800" dirty="0" smtClean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:</a:t>
              </a:r>
              <a:r>
                <a:rPr kumimoji="0" lang="zh-TW" altLang="en-US" sz="1800" dirty="0" smtClean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江長芳</a:t>
              </a:r>
              <a:endParaRPr kumimoji="0" lang="en-US" altLang="zh-TW" sz="18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7120"/>
          <a:stretch>
            <a:fillRect/>
          </a:stretch>
        </p:blipFill>
        <p:spPr bwMode="auto">
          <a:xfrm rot="1140000">
            <a:off x="2728052" y="1464726"/>
            <a:ext cx="3672408" cy="4696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直線接點 8"/>
          <p:cNvCxnSpPr/>
          <p:nvPr/>
        </p:nvCxnSpPr>
        <p:spPr>
          <a:xfrm>
            <a:off x="3779912" y="1052736"/>
            <a:ext cx="3168352" cy="11521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字方塊 13"/>
          <p:cNvSpPr txBox="1"/>
          <p:nvPr/>
        </p:nvSpPr>
        <p:spPr>
          <a:xfrm>
            <a:off x="5724128" y="5589240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作者：李崇建</a:t>
            </a:r>
            <a:endParaRPr lang="zh-TW" altLang="en-US" sz="3600" b="1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115616" y="548680"/>
            <a:ext cx="17281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latin typeface="標楷體" pitchFamily="65" charset="-120"/>
                <a:ea typeface="標楷體" pitchFamily="65" charset="-120"/>
              </a:rPr>
              <a:t>附件</a:t>
            </a:r>
            <a:endParaRPr lang="zh-TW" altLang="en-US" sz="4400" b="1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467544" y="861972"/>
            <a:ext cx="18167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b="1" dirty="0" smtClean="0">
                <a:latin typeface="標楷體" pitchFamily="65" charset="-120"/>
                <a:ea typeface="標楷體" pitchFamily="65" charset="-120"/>
              </a:rPr>
              <a:t>提問</a:t>
            </a:r>
            <a:endParaRPr lang="zh-TW" altLang="en-US" sz="48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99592" y="2132856"/>
            <a:ext cx="80358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zh-TW" sz="3200" b="1" dirty="0" smtClean="0">
                <a:latin typeface="標楷體" pitchFamily="65" charset="-120"/>
                <a:ea typeface="標楷體" pitchFamily="65" charset="-120"/>
              </a:rPr>
              <a:t>從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給</a:t>
            </a:r>
            <a:r>
              <a:rPr lang="zh-TW" altLang="zh-TW" sz="3200" b="1" dirty="0" smtClean="0">
                <a:latin typeface="標楷體" pitchFamily="65" charset="-120"/>
                <a:ea typeface="標楷體" pitchFamily="65" charset="-120"/>
              </a:rPr>
              <a:t>長耳兔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的一封信</a:t>
            </a:r>
            <a:r>
              <a:rPr lang="zh-TW" altLang="zh-TW" sz="3200" b="1" dirty="0" smtClean="0">
                <a:latin typeface="標楷體" pitchFamily="65" charset="-120"/>
                <a:ea typeface="標楷體" pitchFamily="65" charset="-120"/>
              </a:rPr>
              <a:t>中，你看到了甚麼？</a:t>
            </a:r>
            <a:endParaRPr lang="zh-TW" altLang="en-US" sz="3200" b="1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2" name="圖片 11" descr="IMG_53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3573016"/>
            <a:ext cx="3384376" cy="2209061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6228184" y="5877272"/>
            <a:ext cx="1223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18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繪者</a:t>
            </a:r>
            <a:r>
              <a:rPr kumimoji="0" lang="en-US" altLang="zh-TW" sz="18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kumimoji="0" lang="zh-TW" altLang="en-US" sz="18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紫薇</a:t>
            </a:r>
            <a:endParaRPr kumimoji="0" lang="zh-TW" altLang="en-US" sz="18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571472" y="1214422"/>
          <a:ext cx="7858180" cy="512161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57163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7163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716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7163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57163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250165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            </a:t>
                      </a:r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</a:rPr>
                        <a:t>項目</a:t>
                      </a:r>
                      <a:endParaRPr lang="en-US" altLang="zh-TW" dirty="0" smtClean="0"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endParaRPr lang="en-US" altLang="zh-TW" dirty="0" smtClean="0"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</a:rPr>
                        <a:t>     內容</a:t>
                      </a:r>
                      <a:endParaRPr lang="en-US" altLang="zh-TW" dirty="0" smtClean="0"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</a:rPr>
                        <a:t>主角</a:t>
                      </a:r>
                      <a:endParaRPr lang="zh-TW" altLang="en-US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zh-TW" altLang="en-US" sz="3600" b="1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事件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0" lang="zh-TW" altLang="en-US" sz="3600" b="1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當下的反應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0" lang="zh-TW" altLang="en-US" sz="3600" b="1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 內心</a:t>
                      </a:r>
                      <a:endParaRPr kumimoji="0" lang="en-US" altLang="zh-TW" sz="3600" b="1" kern="1200" dirty="0" smtClean="0">
                        <a:solidFill>
                          <a:schemeClr val="dk1"/>
                        </a:solidFill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  <a:p>
                      <a:r>
                        <a:rPr kumimoji="0" lang="zh-TW" altLang="en-US" sz="3600" b="1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 真意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0" lang="zh-TW" altLang="en-US" sz="3600" b="1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更妥善的表達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250165">
                <a:tc>
                  <a:txBody>
                    <a:bodyPr/>
                    <a:lstStyle/>
                    <a:p>
                      <a:pPr algn="ctr"/>
                      <a:r>
                        <a:rPr kumimoji="0" lang="zh-TW" altLang="en-US" sz="3600" b="1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父親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solidFill>
                            <a:srgbClr val="99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赴大陸探親</a:t>
                      </a:r>
                      <a:endParaRPr lang="zh-TW" altLang="en-US" sz="2000" b="1" dirty="0">
                        <a:solidFill>
                          <a:srgbClr val="99000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zh-TW" altLang="en-US" sz="2000" b="1" kern="1200" dirty="0">
                        <a:solidFill>
                          <a:srgbClr val="990000"/>
                        </a:solidFill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0" lang="zh-TW" altLang="en-US" sz="2000" b="1" kern="1200" dirty="0">
                        <a:solidFill>
                          <a:srgbClr val="990000"/>
                        </a:solidFill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TW" altLang="en-US" sz="1800" b="1" dirty="0">
                        <a:solidFill>
                          <a:srgbClr val="99000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50165">
                <a:tc>
                  <a:txBody>
                    <a:bodyPr/>
                    <a:lstStyle/>
                    <a:p>
                      <a:pPr algn="ctr"/>
                      <a:r>
                        <a:rPr kumimoji="0" lang="zh-TW" altLang="en-US" sz="3600" b="1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大哥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0" lang="zh-TW" altLang="en-US" sz="2000" b="1" kern="1200" dirty="0" smtClean="0">
                          <a:solidFill>
                            <a:srgbClr val="990000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千里迢迢帶著剛收成的一麻袋花生送父親</a:t>
                      </a:r>
                      <a:endParaRPr kumimoji="0" lang="zh-TW" altLang="en-US" sz="2000" b="1" kern="1200" dirty="0">
                        <a:solidFill>
                          <a:srgbClr val="990000"/>
                        </a:solidFill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kumimoji="0" lang="zh-TW" altLang="en-US" sz="2000" b="1" kern="1200" dirty="0">
                        <a:solidFill>
                          <a:srgbClr val="990000"/>
                        </a:solidFill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endParaRPr kumimoji="0" lang="zh-TW" altLang="en-US" sz="2000" b="1" kern="1200" dirty="0">
                        <a:solidFill>
                          <a:srgbClr val="990000"/>
                        </a:solidFill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kumimoji="0" lang="zh-TW" altLang="en-US" sz="2000" b="1" kern="1200" dirty="0">
                        <a:solidFill>
                          <a:srgbClr val="990000"/>
                        </a:solidFill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250165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zh-TW" altLang="en-US" sz="3600" b="1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姑姑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0" lang="zh-TW" altLang="en-US" sz="1600" b="1" kern="1200" dirty="0" smtClean="0">
                          <a:solidFill>
                            <a:srgbClr val="990000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帶著兩個大西瓜、</a:t>
                      </a:r>
                      <a:r>
                        <a:rPr kumimoji="0" lang="en-US" altLang="zh-TW" sz="1600" b="1" kern="1200" dirty="0" smtClean="0">
                          <a:solidFill>
                            <a:srgbClr val="990000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10</a:t>
                      </a:r>
                      <a:r>
                        <a:rPr kumimoji="0" lang="zh-TW" altLang="en-US" sz="1600" b="1" kern="1200" dirty="0" smtClean="0">
                          <a:solidFill>
                            <a:srgbClr val="990000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斤綠豆、各</a:t>
                      </a:r>
                      <a:r>
                        <a:rPr kumimoji="0" lang="en-US" altLang="zh-TW" sz="1600" b="1" kern="1200" dirty="0" smtClean="0">
                          <a:solidFill>
                            <a:srgbClr val="990000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5</a:t>
                      </a:r>
                      <a:r>
                        <a:rPr kumimoji="0" lang="zh-TW" altLang="en-US" sz="1600" b="1" kern="1200" dirty="0" smtClean="0">
                          <a:solidFill>
                            <a:srgbClr val="990000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斤的蘋果、梨及布要給父親。</a:t>
                      </a:r>
                      <a:endParaRPr kumimoji="0" lang="zh-TW" altLang="en-US" sz="1600" b="1" kern="1200" dirty="0">
                        <a:solidFill>
                          <a:srgbClr val="990000"/>
                        </a:solidFill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6" name="直線接點 5"/>
          <p:cNvCxnSpPr/>
          <p:nvPr/>
        </p:nvCxnSpPr>
        <p:spPr>
          <a:xfrm rot="16200000" flipH="1">
            <a:off x="357158" y="1428736"/>
            <a:ext cx="1214446" cy="78581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/>
          <p:cNvCxnSpPr/>
          <p:nvPr/>
        </p:nvCxnSpPr>
        <p:spPr>
          <a:xfrm>
            <a:off x="611560" y="1268760"/>
            <a:ext cx="1571636" cy="78581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字方塊 6"/>
          <p:cNvSpPr txBox="1"/>
          <p:nvPr/>
        </p:nvSpPr>
        <p:spPr>
          <a:xfrm>
            <a:off x="3714744" y="2714620"/>
            <a:ext cx="1571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kumimoji="0" lang="zh-TW" altLang="en-US" sz="2000" b="1" dirty="0" smtClean="0">
                <a:solidFill>
                  <a:srgbClr val="990000"/>
                </a:solidFill>
                <a:latin typeface="標楷體" pitchFamily="65" charset="-120"/>
                <a:ea typeface="標楷體" pitchFamily="65" charset="-120"/>
              </a:rPr>
              <a:t>教訓、數落他們不懂事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3923928" y="4797152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zh-TW" altLang="en-US" sz="2000" b="1" dirty="0" smtClean="0">
                <a:solidFill>
                  <a:srgbClr val="990000"/>
                </a:solidFill>
                <a:latin typeface="標楷體" pitchFamily="65" charset="-120"/>
                <a:ea typeface="標楷體" pitchFamily="65" charset="-120"/>
              </a:rPr>
              <a:t>覺得難堪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5286380" y="2714620"/>
            <a:ext cx="1500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zh-TW" altLang="en-US" sz="2000" b="1" dirty="0" smtClean="0">
                <a:solidFill>
                  <a:srgbClr val="990000"/>
                </a:solidFill>
                <a:latin typeface="標楷體" pitchFamily="65" charset="-120"/>
                <a:ea typeface="標楷體" pitchFamily="65" charset="-120"/>
              </a:rPr>
              <a:t>難過、心疼他們的處境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5357818" y="4071942"/>
            <a:ext cx="15001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zh-TW" altLang="en-US" sz="2000" b="1" dirty="0" smtClean="0">
                <a:solidFill>
                  <a:srgbClr val="990000"/>
                </a:solidFill>
                <a:latin typeface="標楷體" pitchFamily="65" charset="-120"/>
                <a:ea typeface="標楷體" pitchFamily="65" charset="-120"/>
              </a:rPr>
              <a:t>雖然家裡極窮困，但他們仍極盡努力，想表達對父親的關心。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6876256" y="2492896"/>
            <a:ext cx="15716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zh-TW" altLang="en-US" sz="18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雖不認同他們的行為，但要接受他們的心意，不帶批判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6876256" y="3717032"/>
            <a:ext cx="1500198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zh-TW" altLang="en-US" sz="20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能感受父親的愛護，理解他的教養背景，接納他的生命歷程，就不會只求父親語言的認同。</a:t>
            </a: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79512" y="635204"/>
            <a:ext cx="835292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1" lang="en-US" altLang="zh-TW" sz="3200" b="1" i="0" u="none" strike="noStrike" cap="none" normalizeH="0" baseline="0" dirty="0" smtClean="0">
                <a:ln>
                  <a:noFill/>
                </a:ln>
                <a:effectLst/>
                <a:latin typeface="標楷體" pitchFamily="65" charset="-120"/>
                <a:ea typeface="標楷體" pitchFamily="65" charset="-120"/>
                <a:cs typeface="MS Mincho" pitchFamily="49" charset="-128"/>
              </a:rPr>
              <a:t>2</a:t>
            </a:r>
            <a:r>
              <a:rPr lang="en-US" altLang="zh-TW" sz="3200" b="1" dirty="0">
                <a:latin typeface="標楷體" pitchFamily="65" charset="-120"/>
                <a:ea typeface="標楷體" pitchFamily="65" charset="-120"/>
                <a:cs typeface="MS Mincho" pitchFamily="49" charset="-128"/>
              </a:rPr>
              <a:t>.</a:t>
            </a:r>
            <a:r>
              <a:rPr kumimoji="1" lang="zh-TW" sz="3200" b="1" i="0" u="none" strike="noStrike" cap="none" normalizeH="0" baseline="0" dirty="0" smtClean="0">
                <a:ln>
                  <a:noFill/>
                </a:ln>
                <a:effectLst/>
                <a:latin typeface="標楷體" pitchFamily="65" charset="-120"/>
                <a:ea typeface="標楷體" pitchFamily="65" charset="-120"/>
                <a:cs typeface="MS Mincho" pitchFamily="49" charset="-128"/>
              </a:rPr>
              <a:t>你們是否覺得父母親的話傷害了自</a:t>
            </a:r>
            <a:r>
              <a:rPr kumimoji="1" lang="zh-TW" altLang="en-US" sz="3200" b="1" i="0" u="none" strike="noStrike" cap="none" normalizeH="0" baseline="0" dirty="0" smtClean="0">
                <a:ln>
                  <a:noFill/>
                </a:ln>
                <a:effectLst/>
                <a:latin typeface="標楷體" pitchFamily="65" charset="-120"/>
                <a:ea typeface="標楷體" pitchFamily="65" charset="-120"/>
                <a:cs typeface="MS Mincho" pitchFamily="49" charset="-128"/>
              </a:rPr>
              <a:t>己</a:t>
            </a:r>
            <a:r>
              <a:rPr lang="zh-TW" altLang="zh-TW" sz="3200" b="1" dirty="0" smtClean="0">
                <a:latin typeface="標楷體" pitchFamily="65" charset="-120"/>
                <a:ea typeface="標楷體" pitchFamily="65" charset="-120"/>
              </a:rPr>
              <a:t>是否會</a:t>
            </a:r>
            <a:endParaRPr lang="en-US" altLang="zh-TW" sz="3200" b="1" dirty="0" smtClean="0"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zh-TW" sz="3200" b="1" dirty="0" smtClean="0">
                <a:latin typeface="標楷體" pitchFamily="65" charset="-120"/>
                <a:ea typeface="標楷體" pitchFamily="65" charset="-120"/>
              </a:rPr>
              <a:t>覺得明明沒有這個意思</a:t>
            </a:r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,</a:t>
            </a:r>
            <a:r>
              <a:rPr lang="zh-TW" altLang="zh-TW" sz="3200" b="1" dirty="0" smtClean="0">
                <a:latin typeface="標楷體" pitchFamily="65" charset="-120"/>
                <a:ea typeface="標楷體" pitchFamily="65" charset="-120"/>
              </a:rPr>
              <a:t>但是得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到的卻是</a:t>
            </a:r>
            <a:r>
              <a:rPr lang="zh-TW" altLang="zh-TW" sz="3200" b="1" dirty="0" smtClean="0">
                <a:latin typeface="標楷體" pitchFamily="65" charset="-120"/>
                <a:ea typeface="標楷體" pitchFamily="65" charset="-120"/>
              </a:rPr>
              <a:t>反</a:t>
            </a:r>
            <a:endParaRPr lang="en-US" altLang="zh-TW" sz="3200" b="1" dirty="0" smtClean="0"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zh-TW" sz="3200" b="1" dirty="0" smtClean="0">
                <a:latin typeface="標楷體" pitchFamily="65" charset="-120"/>
                <a:ea typeface="標楷體" pitchFamily="65" charset="-120"/>
              </a:rPr>
              <a:t>效果？</a:t>
            </a:r>
            <a:r>
              <a:rPr kumimoji="1" lang="en-US" altLang="zh-TW" sz="2400" b="1" i="0" u="none" strike="noStrike" cap="none" normalizeH="0" baseline="0" dirty="0" smtClean="0">
                <a:ln>
                  <a:noFill/>
                </a:ln>
                <a:effectLst/>
                <a:latin typeface="標楷體" pitchFamily="65" charset="-120"/>
                <a:ea typeface="標楷體" pitchFamily="65" charset="-120"/>
                <a:cs typeface="MS Mincho" pitchFamily="49" charset="-128"/>
              </a:rPr>
              <a:t>(</a:t>
            </a:r>
            <a:r>
              <a:rPr kumimoji="1" lang="zh-TW" altLang="en-US" sz="2400" b="1" i="0" u="none" strike="noStrike" cap="none" normalizeH="0" baseline="0" dirty="0" smtClean="0">
                <a:ln>
                  <a:noFill/>
                </a:ln>
                <a:effectLst/>
                <a:latin typeface="標楷體" pitchFamily="65" charset="-120"/>
                <a:ea typeface="標楷體" pitchFamily="65" charset="-120"/>
                <a:cs typeface="MS Mincho" pitchFamily="49" charset="-128"/>
              </a:rPr>
              <a:t>請寫在</a:t>
            </a:r>
            <a:r>
              <a:rPr kumimoji="1" lang="en-US" altLang="zh-TW" sz="2400" b="1" i="0" u="none" strike="noStrike" cap="none" normalizeH="0" baseline="0" dirty="0" smtClean="0">
                <a:ln>
                  <a:noFill/>
                </a:ln>
                <a:effectLst/>
                <a:latin typeface="標楷體" pitchFamily="65" charset="-120"/>
                <a:ea typeface="標楷體" pitchFamily="65" charset="-120"/>
                <a:cs typeface="MS Mincho" pitchFamily="49" charset="-128"/>
              </a:rPr>
              <a:t>P.10</a:t>
            </a:r>
            <a:r>
              <a:rPr kumimoji="1" lang="zh-TW" altLang="en-US" sz="2400" b="1" i="0" u="none" strike="noStrike" cap="none" normalizeH="0" baseline="0" dirty="0" smtClean="0">
                <a:ln>
                  <a:noFill/>
                </a:ln>
                <a:effectLst/>
                <a:latin typeface="標楷體" pitchFamily="65" charset="-120"/>
                <a:ea typeface="標楷體" pitchFamily="65" charset="-120"/>
                <a:cs typeface="MS Mincho" pitchFamily="49" charset="-128"/>
              </a:rPr>
              <a:t>的體驗學習單</a:t>
            </a:r>
            <a:r>
              <a:rPr kumimoji="1" lang="en-US" altLang="zh-TW" sz="2400" b="1" i="0" u="none" strike="noStrike" cap="none" normalizeH="0" baseline="0" dirty="0" smtClean="0">
                <a:ln>
                  <a:noFill/>
                </a:ln>
                <a:effectLst/>
                <a:latin typeface="標楷體" pitchFamily="65" charset="-120"/>
                <a:ea typeface="標楷體" pitchFamily="65" charset="-120"/>
                <a:cs typeface="MS Mincho" pitchFamily="49" charset="-128"/>
              </a:rPr>
              <a:t>)</a:t>
            </a:r>
            <a:r>
              <a:rPr kumimoji="1" lang="en-US" altLang="zh-TW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rPr>
              <a:t> 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 t="12069"/>
          <a:stretch>
            <a:fillRect/>
          </a:stretch>
        </p:blipFill>
        <p:spPr bwMode="auto">
          <a:xfrm>
            <a:off x="323528" y="2276872"/>
            <a:ext cx="6277403" cy="450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矩形 1"/>
          <p:cNvSpPr/>
          <p:nvPr/>
        </p:nvSpPr>
        <p:spPr>
          <a:xfrm>
            <a:off x="6391030" y="5028163"/>
            <a:ext cx="275296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kumimoji="0" lang="zh-TW" altLang="en-US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截</a:t>
            </a:r>
            <a:r>
              <a:rPr kumimoji="0"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圖自</a:t>
            </a:r>
            <a:r>
              <a:rPr kumimoji="0" lang="en-US" altLang="zh-TW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--</a:t>
            </a:r>
            <a:r>
              <a:rPr kumimoji="0"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大智慧</a:t>
            </a:r>
            <a:r>
              <a:rPr kumimoji="0" lang="zh-TW" altLang="en-US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過生活</a:t>
            </a:r>
            <a:endParaRPr kumimoji="0" lang="en-US" altLang="zh-TW" sz="1600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kumimoji="0" lang="en-US" altLang="zh-TW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</a:t>
            </a:r>
            <a:r>
              <a:rPr kumimoji="0" lang="zh-TW" altLang="en-US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第三冊第</a:t>
            </a:r>
            <a:r>
              <a:rPr kumimoji="0" lang="en-US" altLang="zh-TW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kumimoji="0" lang="zh-TW" altLang="en-US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頁</a:t>
            </a:r>
            <a:endParaRPr kumimoji="0" lang="en-US" altLang="zh-TW" sz="16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出版單位</a:t>
            </a:r>
            <a:r>
              <a:rPr kumimoji="0" lang="en-US" altLang="zh-TW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財團法人</a:t>
            </a:r>
            <a:r>
              <a:rPr kumimoji="0"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法鼓山文教基金會、財團法人台北市中華佛教文化</a:t>
            </a:r>
            <a:r>
              <a:rPr kumimoji="0" lang="zh-TW" altLang="en-US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館</a:t>
            </a:r>
            <a:r>
              <a:rPr kumimoji="0" lang="en-US" altLang="zh-TW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kumimoji="0" lang="zh-TW" altLang="en-US" sz="16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55576" y="824012"/>
            <a:ext cx="759921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當你受到委屈時，</a:t>
            </a:r>
            <a:r>
              <a:rPr lang="zh-TW" altLang="zh-TW" sz="3200" b="1" dirty="0" smtClean="0">
                <a:latin typeface="標楷體" pitchFamily="65" charset="-120"/>
                <a:ea typeface="標楷體" pitchFamily="65" charset="-120"/>
              </a:rPr>
              <a:t>你要如何表達你的</a:t>
            </a:r>
            <a:endParaRPr lang="en-US" altLang="zh-TW" sz="32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  情緒</a:t>
            </a:r>
            <a:r>
              <a:rPr lang="zh-TW" altLang="zh-TW" sz="3200" b="1" dirty="0" smtClean="0">
                <a:latin typeface="標楷體" pitchFamily="65" charset="-120"/>
                <a:ea typeface="標楷體" pitchFamily="65" charset="-120"/>
              </a:rPr>
              <a:t>與想法？</a:t>
            </a:r>
            <a:endParaRPr lang="zh-TW" altLang="en-US" sz="3200" b="1" dirty="0"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1403648" y="2000240"/>
            <a:ext cx="7200800" cy="5550257"/>
            <a:chOff x="1403648" y="2000240"/>
            <a:chExt cx="7200800" cy="5550257"/>
          </a:xfrm>
        </p:grpSpPr>
        <p:sp>
          <p:nvSpPr>
            <p:cNvPr id="3" name="矩形 2"/>
            <p:cNvSpPr/>
            <p:nvPr/>
          </p:nvSpPr>
          <p:spPr>
            <a:xfrm>
              <a:off x="1571604" y="2000240"/>
              <a:ext cx="585791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b="1" dirty="0" smtClean="0"/>
                <a:t>青少年幸福家庭教育影片</a:t>
              </a:r>
              <a:r>
                <a:rPr lang="en-US" altLang="zh-TW" b="1" dirty="0" smtClean="0"/>
                <a:t>-</a:t>
              </a:r>
              <a:r>
                <a:rPr lang="zh-TW" altLang="en-US" b="1" dirty="0" smtClean="0"/>
                <a:t>親子衝突 </a:t>
              </a:r>
              <a:endParaRPr lang="zh-TW" altLang="en-US" dirty="0"/>
            </a:p>
          </p:txBody>
        </p:sp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19672" y="2492896"/>
              <a:ext cx="6143668" cy="3474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矩形 6">
              <a:hlinkClick r:id="rId3"/>
            </p:cNvPr>
            <p:cNvSpPr/>
            <p:nvPr/>
          </p:nvSpPr>
          <p:spPr>
            <a:xfrm>
              <a:off x="1403648" y="6165502"/>
              <a:ext cx="7200800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u="sng" dirty="0" smtClean="0">
                  <a:hlinkClick r:id="rId4"/>
                </a:rPr>
                <a:t>https://youtu.be/TfSpYgS4oNk?t=45</a:t>
              </a:r>
              <a:endParaRPr lang="zh-TW" altLang="zh-TW" dirty="0" smtClean="0"/>
            </a:p>
            <a:p>
              <a:endParaRPr lang="en-US" altLang="zh-TW" dirty="0" smtClean="0"/>
            </a:p>
            <a:p>
              <a:endParaRPr lang="zh-TW" alt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線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流線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流線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流線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流線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流線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流線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4.xml><?xml version="1.0" encoding="utf-8"?>
<a:themeOverride xmlns:a="http://schemas.openxmlformats.org/drawingml/2006/main">
  <a:clrScheme name="流線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</TotalTime>
  <Words>510</Words>
  <Application>Microsoft Office PowerPoint</Application>
  <PresentationFormat>如螢幕大小 (4:3)</PresentationFormat>
  <Paragraphs>72</Paragraphs>
  <Slides>13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2</vt:i4>
      </vt:variant>
      <vt:variant>
        <vt:lpstr>投影片標題</vt:lpstr>
      </vt:variant>
      <vt:variant>
        <vt:i4>13</vt:i4>
      </vt:variant>
    </vt:vector>
  </HeadingPairs>
  <TitlesOfParts>
    <vt:vector size="15" baseType="lpstr">
      <vt:lpstr>流線</vt:lpstr>
      <vt:lpstr>1_流線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</vt:vector>
  </TitlesOfParts>
  <Company>Chou Ming Corp.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Lily Chen</dc:creator>
  <cp:lastModifiedBy>tcv01</cp:lastModifiedBy>
  <cp:revision>444</cp:revision>
  <dcterms:created xsi:type="dcterms:W3CDTF">2015-03-16T14:18:39Z</dcterms:created>
  <dcterms:modified xsi:type="dcterms:W3CDTF">2021-11-08T02:30:22Z</dcterms:modified>
</cp:coreProperties>
</file>