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4245" r:id="rId2"/>
  </p:sldMasterIdLst>
  <p:sldIdLst>
    <p:sldId id="365" r:id="rId3"/>
    <p:sldId id="368" r:id="rId4"/>
    <p:sldId id="353" r:id="rId5"/>
    <p:sldId id="354" r:id="rId6"/>
    <p:sldId id="366" r:id="rId7"/>
    <p:sldId id="357" r:id="rId8"/>
    <p:sldId id="356" r:id="rId9"/>
    <p:sldId id="359" r:id="rId10"/>
    <p:sldId id="360" r:id="rId11"/>
    <p:sldId id="367" r:id="rId12"/>
    <p:sldId id="361" r:id="rId13"/>
    <p:sldId id="341" r:id="rId14"/>
    <p:sldId id="370" r:id="rId15"/>
    <p:sldId id="371" r:id="rId16"/>
  </p:sldIdLst>
  <p:sldSz cx="9144000" cy="6858000" type="screen4x3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sz="28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sz="28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sz="28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sz="28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D0D"/>
    <a:srgbClr val="FEE7FF"/>
    <a:srgbClr val="CC0000"/>
    <a:srgbClr val="CC0066"/>
    <a:srgbClr val="D60093"/>
    <a:srgbClr val="FF0066"/>
    <a:srgbClr val="003A1A"/>
    <a:srgbClr val="D65200"/>
    <a:srgbClr val="990000"/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中等深淺樣式 4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37" autoAdjust="0"/>
    <p:restoredTop sz="94660"/>
  </p:normalViewPr>
  <p:slideViewPr>
    <p:cSldViewPr>
      <p:cViewPr varScale="1">
        <p:scale>
          <a:sx n="72" d="100"/>
          <a:sy n="72" d="100"/>
        </p:scale>
        <p:origin x="-136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4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59561923-6BE9-4D89-9FF1-28AA7EC9256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33838891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4894C-9E99-4FC5-9416-1B27B64B933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2790065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0893D-74C6-4F47-8FFA-4C4044AFC85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40863002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CB9EF-EA0A-453B-A50E-B337B61CEC40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DBF5F9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2021/11/8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DBF5F9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DBF5F9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09828-AAF3-4EBD-A03A-9530374789DD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DBF5F9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DBF5F9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16605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CB9EF-EA0A-453B-A50E-B337B61CEC40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2021/11/8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09828-AAF3-4EBD-A03A-9530374789DD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90468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CB9EF-EA0A-453B-A50E-B337B61CEC40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DBF5F9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2021/11/8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DBF5F9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DBF5F9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09828-AAF3-4EBD-A03A-9530374789DD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DBF5F9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DBF5F9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07475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CB9EF-EA0A-453B-A50E-B337B61CEC40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2021/11/8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09828-AAF3-4EBD-A03A-9530374789DD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66973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CB9EF-EA0A-453B-A50E-B337B61CEC40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2021/11/8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09828-AAF3-4EBD-A03A-9530374789DD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3806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CB9EF-EA0A-453B-A50E-B337B61CEC40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2021/11/8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09828-AAF3-4EBD-A03A-9530374789DD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19898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CB9EF-EA0A-453B-A50E-B337B61CEC40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2021/11/8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09828-AAF3-4EBD-A03A-9530374789DD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20742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CB9EF-EA0A-453B-A50E-B337B61CEC40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2021/11/8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09828-AAF3-4EBD-A03A-9530374789DD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9155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694A2-2949-4AC5-8608-85F672F1E69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33370364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CB9EF-EA0A-453B-A50E-B337B61CEC40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2021/11/8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09828-AAF3-4EBD-A03A-9530374789DD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04261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CB9EF-EA0A-453B-A50E-B337B61CEC40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2021/11/8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09828-AAF3-4EBD-A03A-9530374789DD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7897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CB9EF-EA0A-453B-A50E-B337B61CEC40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2021/11/8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09828-AAF3-4EBD-A03A-9530374789DD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6437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A7CA1B2D-4070-4020-8B32-FD44FE65B01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4534641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DD6B0-6DDB-4396-BB8F-EE1317BC84D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2304935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7CFAC-8B17-4ED4-892E-855DCF499D9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3478582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6765A-C402-4677-8D0A-A32F9538C17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3896866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4892B-745A-4F37-BF80-098EEBB5DFE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3091345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58792-2DE9-47B5-909A-7165016EC82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3947724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剪去並圓角化單一角落矩形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/>
          </a:p>
        </p:txBody>
      </p:sp>
      <p:sp>
        <p:nvSpPr>
          <p:cNvPr id="6" name="直角三角形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/>
          </a:p>
        </p:txBody>
      </p:sp>
      <p:sp>
        <p:nvSpPr>
          <p:cNvPr id="7" name="手繪多邊形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9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A84D6D5-FB3E-4F2D-84FF-B0805B70558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1064148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028" name="標題版面配置區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  <p:sp>
        <p:nvSpPr>
          <p:cNvPr id="1029" name="文字版面配置區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smtClean="0">
                <a:solidFill>
                  <a:srgbClr val="045C75"/>
                </a:solidFill>
              </a:defRPr>
            </a:lvl1pPr>
          </a:lstStyle>
          <a:p>
            <a:pPr>
              <a:defRPr/>
            </a:pPr>
            <a:fld id="{E0A1D569-2297-4ED4-9F09-55200C729A8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1033" name="群組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手繪多邊形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kumimoji="0" lang="en-US">
                <a:latin typeface="Arial" charset="0"/>
              </a:endParaRPr>
            </a:p>
          </p:txBody>
        </p:sp>
        <p:sp>
          <p:nvSpPr>
            <p:cNvPr id="13" name="手繪多邊形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kumimoji="0" lang="en-US">
                <a:latin typeface="Arial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2" r:id="rId1"/>
    <p:sldLayoutId id="2147484234" r:id="rId2"/>
    <p:sldLayoutId id="2147484243" r:id="rId3"/>
    <p:sldLayoutId id="2147484235" r:id="rId4"/>
    <p:sldLayoutId id="2147484236" r:id="rId5"/>
    <p:sldLayoutId id="2147484237" r:id="rId6"/>
    <p:sldLayoutId id="2147484238" r:id="rId7"/>
    <p:sldLayoutId id="2147484239" r:id="rId8"/>
    <p:sldLayoutId id="2147484244" r:id="rId9"/>
    <p:sldLayoutId id="2147484240" r:id="rId10"/>
    <p:sldLayoutId id="214748424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CB9EF-EA0A-453B-A50E-B337B61CEC40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2021/11/8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09828-AAF3-4EBD-A03A-9530374789DD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362931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6" r:id="rId1"/>
    <p:sldLayoutId id="2147484247" r:id="rId2"/>
    <p:sldLayoutId id="2147484248" r:id="rId3"/>
    <p:sldLayoutId id="2147484249" r:id="rId4"/>
    <p:sldLayoutId id="2147484250" r:id="rId5"/>
    <p:sldLayoutId id="2147484251" r:id="rId6"/>
    <p:sldLayoutId id="2147484252" r:id="rId7"/>
    <p:sldLayoutId id="2147484253" r:id="rId8"/>
    <p:sldLayoutId id="2147484254" r:id="rId9"/>
    <p:sldLayoutId id="2147484255" r:id="rId10"/>
    <p:sldLayoutId id="2147484256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Fxhh452P8Zk?t=3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ddrJzuKM24&amp;index=1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youtube.com/watch?v=N249Dt0faFk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hZk9HVtbnTI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life.ddm.org.tw/wisdom2011/pdf/03/03-03.pdf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836712"/>
            <a:ext cx="6923266" cy="5749664"/>
          </a:xfrm>
          <a:prstGeom prst="rect">
            <a:avLst/>
          </a:prstGeom>
        </p:spPr>
      </p:pic>
      <p:grpSp>
        <p:nvGrpSpPr>
          <p:cNvPr id="2" name="群組 4"/>
          <p:cNvGrpSpPr/>
          <p:nvPr/>
        </p:nvGrpSpPr>
        <p:grpSpPr>
          <a:xfrm>
            <a:off x="6251340" y="379455"/>
            <a:ext cx="2489727" cy="2304257"/>
            <a:chOff x="428936" y="320332"/>
            <a:chExt cx="2271883" cy="2179690"/>
          </a:xfrm>
        </p:grpSpPr>
        <p:sp>
          <p:nvSpPr>
            <p:cNvPr id="6" name="橢圓 5"/>
            <p:cNvSpPr/>
            <p:nvPr/>
          </p:nvSpPr>
          <p:spPr>
            <a:xfrm>
              <a:off x="428936" y="320332"/>
              <a:ext cx="2271883" cy="217969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7" name="橢圓 4"/>
            <p:cNvSpPr/>
            <p:nvPr/>
          </p:nvSpPr>
          <p:spPr>
            <a:xfrm>
              <a:off x="428936" y="428936"/>
              <a:ext cx="2071086" cy="20710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24003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DBF5F9"/>
                  </a:solidFill>
                  <a:effectLst/>
                  <a:uLnTx/>
                  <a:uFillTx/>
                  <a:latin typeface="Constantia"/>
                  <a:ea typeface="新細明體" panose="02020500000000000000" pitchFamily="18" charset="-120"/>
                  <a:cs typeface="+mn-cs"/>
                </a:rPr>
                <a:t>閉上眼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DBF5F9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rPr>
                <a:t/>
              </a:r>
              <a:b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DBF5F9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rPr>
              </a:br>
              <a:r>
                <a:rPr kumimoji="0" lang="zh-TW" alt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DBF5F9"/>
                  </a:solidFill>
                  <a:effectLst/>
                  <a:uLnTx/>
                  <a:uFillTx/>
                  <a:latin typeface="Constantia"/>
                  <a:ea typeface="新細明體" panose="02020500000000000000" pitchFamily="18" charset="-120"/>
                  <a:cs typeface="+mn-cs"/>
                </a:rPr>
                <a:t>放輕鬆</a:t>
              </a:r>
              <a:endPara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DBF5F9"/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7114655" y="5733256"/>
            <a:ext cx="1223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繪者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: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紫薇</a:t>
            </a:r>
          </a:p>
        </p:txBody>
      </p:sp>
    </p:spTree>
    <p:extLst>
      <p:ext uri="{BB962C8B-B14F-4D97-AF65-F5344CB8AC3E}">
        <p14:creationId xmlns:p14="http://schemas.microsoft.com/office/powerpoint/2010/main" xmlns="" val="1105360486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908720"/>
            <a:ext cx="7776866" cy="1448889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6484" y="2347341"/>
            <a:ext cx="7467017" cy="3560049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899592" y="6021288"/>
            <a:ext cx="7200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截圖自</a:t>
            </a:r>
            <a:r>
              <a:rPr kumimoji="0" lang="en-US" altLang="zh-TW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--</a:t>
            </a:r>
            <a:r>
              <a:rPr kumimoji="0"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大智慧過生活</a:t>
            </a:r>
            <a:r>
              <a:rPr kumimoji="0" lang="zh-TW" altLang="en-US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第三冊第</a:t>
            </a:r>
            <a:r>
              <a:rPr kumimoji="0" lang="en-US" altLang="zh-TW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15</a:t>
            </a:r>
            <a:r>
              <a:rPr kumimoji="0" lang="zh-TW" altLang="en-US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頁</a:t>
            </a:r>
            <a:endParaRPr kumimoji="0" lang="en-US" altLang="zh-TW" sz="16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出版單位</a:t>
            </a:r>
            <a:r>
              <a:rPr kumimoji="0" lang="en-US" altLang="zh-TW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kumimoji="0"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財團法人法鼓山文教基金會、財團法人台北市中華佛教文化館</a:t>
            </a:r>
            <a:r>
              <a:rPr kumimoji="0" lang="en-US" altLang="zh-TW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kumimoji="0" lang="zh-TW" altLang="en-US" sz="1600" dirty="0">
              <a:solidFill>
                <a:prstClr val="black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784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5164" y="4725144"/>
            <a:ext cx="3474822" cy="1847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899592" y="1052736"/>
            <a:ext cx="172354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800" b="1" dirty="0" smtClean="0">
                <a:latin typeface="標楷體" pitchFamily="65" charset="-120"/>
                <a:ea typeface="標楷體" pitchFamily="65" charset="-120"/>
              </a:rPr>
              <a:t>總 結</a:t>
            </a:r>
            <a:endParaRPr lang="zh-TW" altLang="en-US" sz="48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39552" y="2204864"/>
            <a:ext cx="820891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zh-TW" altLang="en-US" sz="4000" b="1" dirty="0">
                <a:solidFill>
                  <a:srgbClr val="CC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不跟自己比</a:t>
            </a:r>
            <a:r>
              <a:rPr lang="zh-TW" altLang="en-US" sz="4000" b="1" dirty="0" smtClean="0">
                <a:solidFill>
                  <a:srgbClr val="CC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，不</a:t>
            </a:r>
            <a:r>
              <a:rPr lang="zh-TW" altLang="en-US" sz="4000" b="1" dirty="0">
                <a:solidFill>
                  <a:srgbClr val="CC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跟他人比</a:t>
            </a:r>
            <a:r>
              <a:rPr lang="zh-TW" altLang="en-US" sz="4000" b="1" dirty="0" smtClean="0">
                <a:solidFill>
                  <a:srgbClr val="CC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en-US" altLang="zh-TW" sz="4000" b="1" dirty="0" smtClean="0">
              <a:solidFill>
                <a:srgbClr val="CC006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 eaLnBrk="1" hangingPunct="1"/>
            <a:endParaRPr lang="zh-TW" altLang="en-US" sz="2000" b="1" dirty="0">
              <a:solidFill>
                <a:srgbClr val="CC006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 eaLnBrk="1" hangingPunct="1"/>
            <a:r>
              <a:rPr lang="zh-TW" altLang="en-US" sz="4000" b="1" dirty="0" smtClean="0">
                <a:solidFill>
                  <a:srgbClr val="CC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只</a:t>
            </a:r>
            <a:r>
              <a:rPr lang="zh-TW" altLang="en-US" sz="4000" b="1" dirty="0">
                <a:solidFill>
                  <a:srgbClr val="CC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知努力於現在</a:t>
            </a:r>
            <a:r>
              <a:rPr lang="zh-TW" altLang="en-US" sz="4000" b="1" dirty="0" smtClean="0">
                <a:solidFill>
                  <a:srgbClr val="CC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，隨時</a:t>
            </a:r>
            <a:r>
              <a:rPr lang="zh-TW" altLang="en-US" sz="4000" b="1" dirty="0">
                <a:solidFill>
                  <a:srgbClr val="CC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準備著將來。</a:t>
            </a:r>
            <a:r>
              <a:rPr lang="zh-TW" altLang="en-US" sz="4000" dirty="0">
                <a:solidFill>
                  <a:srgbClr val="CC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771713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63688" y="4149080"/>
            <a:ext cx="633670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zh-TW" altLang="en-US" sz="4400" dirty="0" smtClean="0">
                <a:solidFill>
                  <a:srgbClr val="C00000"/>
                </a:solidFill>
                <a:ea typeface="標楷體" panose="03000509000000000000" pitchFamily="65" charset="-120"/>
              </a:rPr>
              <a:t>身體</a:t>
            </a:r>
            <a:r>
              <a:rPr lang="zh-TW" altLang="en-US" sz="4400" dirty="0">
                <a:solidFill>
                  <a:srgbClr val="C00000"/>
                </a:solidFill>
                <a:ea typeface="標楷體" panose="03000509000000000000" pitchFamily="65" charset="-120"/>
              </a:rPr>
              <a:t>要</a:t>
            </a:r>
            <a:r>
              <a:rPr lang="zh-TW" altLang="en-US" sz="4400" dirty="0" smtClean="0">
                <a:solidFill>
                  <a:srgbClr val="C00000"/>
                </a:solidFill>
                <a:ea typeface="標楷體" panose="03000509000000000000" pitchFamily="65" charset="-120"/>
              </a:rPr>
              <a:t>快樂翻轉</a:t>
            </a:r>
            <a:r>
              <a:rPr lang="zh-TW" altLang="en-US" sz="4400" dirty="0">
                <a:solidFill>
                  <a:srgbClr val="C00000"/>
                </a:solidFill>
                <a:ea typeface="標楷體" panose="03000509000000000000" pitchFamily="65" charset="-120"/>
              </a:rPr>
              <a:t>尖山國中</a:t>
            </a:r>
            <a:endParaRPr lang="en-US" altLang="zh-TW" sz="4400" dirty="0">
              <a:solidFill>
                <a:srgbClr val="C00000"/>
              </a:solidFill>
              <a:ea typeface="標楷體" panose="03000509000000000000" pitchFamily="65" charset="-120"/>
            </a:endParaRPr>
          </a:p>
          <a:p>
            <a:pPr algn="ctr" eaLnBrk="1" hangingPunct="1"/>
            <a:endParaRPr lang="en-US" altLang="zh-TW" sz="2400" dirty="0">
              <a:solidFill>
                <a:srgbClr val="C00000"/>
              </a:solidFill>
              <a:ea typeface="標楷體" panose="03000509000000000000" pitchFamily="65" charset="-120"/>
            </a:endParaRPr>
          </a:p>
        </p:txBody>
      </p:sp>
      <p:pic>
        <p:nvPicPr>
          <p:cNvPr id="7" name="Picture 10" descr="許芳宜-小檔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88906" y="1330142"/>
            <a:ext cx="3838195" cy="2561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1629536" y="5589240"/>
            <a:ext cx="55707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從影片中，你看到甚麼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83041" y="666905"/>
            <a:ext cx="24929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補充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資料一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555776" y="4869160"/>
            <a:ext cx="44279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>
                <a:hlinkClick r:id="rId3"/>
              </a:rPr>
              <a:t>https://youtu.be/Fxhh452P8Zk?t=3</a:t>
            </a:r>
            <a:endParaRPr lang="en-US" altLang="zh-TW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許芳宜-小檔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699792" y="1579733"/>
            <a:ext cx="3736729" cy="2493939"/>
          </a:xfrm>
          <a:prstGeom prst="rect">
            <a:avLst/>
          </a:prstGeom>
          <a:noFill/>
        </p:spPr>
      </p:pic>
      <p:sp>
        <p:nvSpPr>
          <p:cNvPr id="2" name="矩形 1"/>
          <p:cNvSpPr/>
          <p:nvPr/>
        </p:nvSpPr>
        <p:spPr>
          <a:xfrm>
            <a:off x="1043608" y="4130429"/>
            <a:ext cx="75608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3200" b="1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「台灣的力量</a:t>
            </a:r>
            <a:r>
              <a:rPr lang="zh-TW" altLang="zh-TW" sz="3200" b="1" dirty="0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lang="en-US" altLang="zh-TW" sz="3200" b="1" dirty="0" smtClean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200" b="1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200" b="1" dirty="0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zh-TW" sz="3200" b="1" dirty="0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許芳宜</a:t>
            </a:r>
            <a:r>
              <a:rPr lang="zh-TW" altLang="zh-TW" sz="3200" b="1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，來自台灣的瑪莎葛蘭姆傳人」</a:t>
            </a:r>
            <a:r>
              <a:rPr lang="zh-TW" altLang="zh-TW" sz="3200" b="1" dirty="0">
                <a:solidFill>
                  <a:schemeClr val="tx2"/>
                </a:solidFill>
              </a:rPr>
              <a:t> </a:t>
            </a:r>
            <a:endParaRPr lang="zh-TW" altLang="en-US" sz="3200" b="1" dirty="0">
              <a:solidFill>
                <a:schemeClr val="tx2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547664" y="5344851"/>
            <a:ext cx="64663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800" u="sng" dirty="0">
                <a:solidFill>
                  <a:schemeClr val="bg1"/>
                </a:solidFill>
                <a:hlinkClick r:id="rId3"/>
              </a:rPr>
              <a:t>https://www.youtube.com/watch?v=rddrJzuKM24&amp;index=1</a:t>
            </a:r>
            <a:endParaRPr lang="zh-TW" altLang="en-US" sz="1800" dirty="0">
              <a:solidFill>
                <a:schemeClr val="bg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907704" y="5872852"/>
            <a:ext cx="61744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36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從影片中，你看到甚麼</a:t>
            </a:r>
            <a:r>
              <a:rPr lang="en-US" altLang="zh-TW" sz="36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zh-TW" altLang="en-US" sz="3600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93653" y="787818"/>
            <a:ext cx="24929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補充資料二</a:t>
            </a:r>
          </a:p>
        </p:txBody>
      </p:sp>
    </p:spTree>
    <p:extLst>
      <p:ext uri="{BB962C8B-B14F-4D97-AF65-F5344CB8AC3E}">
        <p14:creationId xmlns:p14="http://schemas.microsoft.com/office/powerpoint/2010/main" xmlns="" val="3901796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475656" y="4797152"/>
            <a:ext cx="64807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聖嚴法師的頑皮童年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三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走自己的路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835696" y="5445224"/>
            <a:ext cx="61206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u="sng" dirty="0" smtClean="0">
                <a:hlinkClick r:id="rId2"/>
              </a:rPr>
              <a:t>https://www.youtube.com/watch?v=N249Dt0faFk</a:t>
            </a:r>
            <a:endParaRPr lang="zh-TW" alt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340768"/>
            <a:ext cx="5904656" cy="3319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43608" y="1124744"/>
            <a:ext cx="734239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itchFamily="65" charset="-120"/>
                <a:ea typeface="標楷體" pitchFamily="65" charset="-120"/>
                <a:cs typeface="MS Mincho" pitchFamily="49" charset="-128"/>
              </a:rPr>
              <a:t>播放影片：心靈環保「不放棄的鼓聲」</a:t>
            </a:r>
            <a:endParaRPr kumimoji="1" lang="zh-TW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87624" y="5517232"/>
            <a:ext cx="67687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79388"/>
            <a:r>
              <a:rPr lang="en-US" altLang="zh-TW" sz="20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MS Mincho" pitchFamily="49" charset="-128"/>
                <a:hlinkClick r:id="rId2"/>
              </a:rPr>
              <a:t>https://www.youtube.com/watch?v=hZk9HVtbnTI</a:t>
            </a:r>
            <a:endParaRPr lang="en-US" altLang="zh-TW" sz="2000" dirty="0" smtClean="0">
              <a:cs typeface="新細明體" pitchFamily="18" charset="-12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7195" t="23625" r="40229" b="23220"/>
          <a:stretch>
            <a:fillRect/>
          </a:stretch>
        </p:blipFill>
        <p:spPr bwMode="auto">
          <a:xfrm>
            <a:off x="1763688" y="1916832"/>
            <a:ext cx="5688632" cy="323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1403648" y="6021288"/>
            <a:ext cx="44935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從影片中，你看到甚麼</a:t>
            </a:r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zh-TW" altLang="en-US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06358" y="779425"/>
            <a:ext cx="62500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第三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單元  </a:t>
            </a:r>
            <a:r>
              <a:rPr lang="zh-TW" altLang="en-US" sz="36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舞</a:t>
            </a:r>
            <a:r>
              <a:rPr lang="zh-TW" altLang="en-US" sz="36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出不一樣的自己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1691680" y="5301208"/>
            <a:ext cx="61926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出版單位</a:t>
            </a:r>
            <a:r>
              <a:rPr lang="en-US" altLang="zh-TW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r>
              <a:rPr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財團法人法鼓山文教基金會、財團法人台北市中華佛教文化館</a:t>
            </a:r>
            <a:endParaRPr lang="en-US" altLang="zh-TW" sz="1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>
              <a:defRPr/>
            </a:pPr>
            <a:r>
              <a:rPr lang="zh-TW" altLang="zh-TW" sz="1600" kern="100" dirty="0">
                <a:solidFill>
                  <a:prstClr val="black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《大智慧過生活》教材</a:t>
            </a:r>
            <a:r>
              <a:rPr lang="zh-TW" altLang="zh-TW" sz="1600" kern="100" dirty="0" smtClean="0">
                <a:solidFill>
                  <a:prstClr val="black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出處</a:t>
            </a:r>
            <a:r>
              <a:rPr lang="en-US" altLang="zh-TW" sz="1600" kern="100" dirty="0" smtClean="0">
                <a:solidFill>
                  <a:prstClr val="black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:</a:t>
            </a:r>
          </a:p>
          <a:p>
            <a:pPr lvl="0">
              <a:defRPr/>
            </a:pPr>
            <a:r>
              <a:rPr lang="en-US" altLang="zh-TW" sz="1600" u="sng" kern="100" dirty="0">
                <a:solidFill>
                  <a:srgbClr val="000000"/>
                </a:solidFill>
                <a:latin typeface="標楷體" panose="03000509000000000000" pitchFamily="65" charset="-120"/>
                <a:cs typeface="MS Mincho"/>
                <a:hlinkClick r:id="rId2"/>
              </a:rPr>
              <a:t>https://life.ddm.org.tw/wisdom2011/%5Cpdf%5C03%5C03-03.pdf</a:t>
            </a:r>
            <a:endParaRPr lang="en-US" altLang="zh-TW" sz="1600" kern="100" dirty="0">
              <a:solidFill>
                <a:prstClr val="black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grpSp>
        <p:nvGrpSpPr>
          <p:cNvPr id="8" name="群組 7"/>
          <p:cNvGrpSpPr/>
          <p:nvPr/>
        </p:nvGrpSpPr>
        <p:grpSpPr>
          <a:xfrm>
            <a:off x="2339752" y="1606020"/>
            <a:ext cx="4556340" cy="3568000"/>
            <a:chOff x="2319916" y="1680961"/>
            <a:chExt cx="4556340" cy="3568000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rgbClr val="FEE7FF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9916" y="1680961"/>
              <a:ext cx="4556340" cy="3568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矩形 4"/>
            <p:cNvSpPr/>
            <p:nvPr/>
          </p:nvSpPr>
          <p:spPr>
            <a:xfrm>
              <a:off x="5350004" y="4807707"/>
              <a:ext cx="145424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kumimoji="0" lang="zh-TW" altLang="en-US" sz="1800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繪者</a:t>
              </a:r>
              <a:r>
                <a:rPr kumimoji="0" lang="en-US" altLang="zh-TW" sz="1800" dirty="0" smtClean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:</a:t>
              </a:r>
              <a:r>
                <a:rPr kumimoji="0" lang="zh-TW" altLang="en-US" sz="1800" dirty="0" smtClean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江長芳</a:t>
              </a:r>
              <a:endParaRPr kumimoji="0" lang="zh-TW" altLang="en-US" sz="18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64455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00808" y="1556792"/>
            <a:ext cx="70715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Tx/>
              <a:buNone/>
            </a:pPr>
            <a:r>
              <a:rPr lang="en-US" altLang="zh-TW" sz="32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32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許芳宜怎麼發現「舞蹈」是自己</a:t>
            </a:r>
            <a:r>
              <a:rPr lang="zh-TW" altLang="en-US" sz="32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endParaRPr lang="en-US" altLang="zh-TW" sz="3200" b="1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buFontTx/>
              <a:buNone/>
            </a:pPr>
            <a:r>
              <a:rPr lang="zh-TW" altLang="en-US" sz="32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2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興趣</a:t>
            </a:r>
            <a:r>
              <a:rPr lang="zh-TW" altLang="en-US" sz="32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？   </a:t>
            </a:r>
          </a:p>
        </p:txBody>
      </p:sp>
      <p:sp>
        <p:nvSpPr>
          <p:cNvPr id="3" name="矩形 2"/>
          <p:cNvSpPr/>
          <p:nvPr/>
        </p:nvSpPr>
        <p:spPr>
          <a:xfrm>
            <a:off x="1259632" y="2996952"/>
            <a:ext cx="712879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十一歲參加舞蹈比賽，原本很緊張的她，當舞台燈光一亮，音樂響起，她忽然「覺得很安全，覺得我在扮演另外一個角色，已經不是功課很不好，而一直低著頭的女孩」。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971600" y="639852"/>
            <a:ext cx="19442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提問</a:t>
            </a:r>
            <a:endParaRPr lang="zh-TW" altLang="en-US" sz="4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2533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65478" y="1124744"/>
            <a:ext cx="769495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zh-TW" sz="32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zh-TW" sz="32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她決定投考華岡藝校，</a:t>
            </a:r>
            <a:r>
              <a:rPr lang="zh-TW" altLang="en-US" sz="32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但</a:t>
            </a:r>
            <a:r>
              <a:rPr lang="zh-TW" altLang="en-US" sz="32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芭蕾只</a:t>
            </a:r>
            <a:r>
              <a:rPr lang="zh-TW" altLang="en-US" sz="32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考了三</a:t>
            </a:r>
            <a:endParaRPr lang="en-US" altLang="zh-TW" sz="3200" b="1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/>
            <a:r>
              <a:rPr lang="zh-TW" altLang="en-US" sz="32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2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分，她</a:t>
            </a:r>
            <a:r>
              <a:rPr lang="zh-TW" altLang="zh-TW" sz="32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怎麼</a:t>
            </a:r>
            <a:r>
              <a:rPr lang="zh-TW" altLang="zh-TW" sz="32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解決</a:t>
            </a:r>
            <a:r>
              <a:rPr lang="zh-TW" altLang="zh-TW" sz="32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「落後於人」的問題？</a:t>
            </a:r>
            <a:endParaRPr lang="zh-TW" altLang="en-US" sz="3200" b="1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20566" y="2564904"/>
            <a:ext cx="698477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她以加倍努力來彌補自己的先天不足，每天除了上課外，就是練舞，沒有其他任何娛樂。</a:t>
            </a:r>
            <a:r>
              <a:rPr lang="en-US" altLang="zh-TW" sz="3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也許舞蹈就是她最好的娛樂</a:t>
            </a:r>
            <a:r>
              <a:rPr lang="en-US" altLang="zh-TW" sz="3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32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417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55576" y="1052735"/>
            <a:ext cx="752243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zh-TW" sz="32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32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許芳宜遇到哪位貴人？他對許芳宜有</a:t>
            </a:r>
            <a:r>
              <a:rPr lang="zh-TW" altLang="en-US" sz="32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何</a:t>
            </a:r>
            <a:endParaRPr lang="en-US" altLang="zh-TW" sz="3200" b="1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/>
            <a:r>
              <a:rPr lang="zh-TW" altLang="en-US" sz="32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2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影響</a:t>
            </a:r>
            <a:r>
              <a:rPr lang="zh-TW" altLang="en-US" sz="32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</a:p>
        </p:txBody>
      </p:sp>
      <p:sp>
        <p:nvSpPr>
          <p:cNvPr id="3" name="矩形 2"/>
          <p:cNvSpPr/>
          <p:nvPr/>
        </p:nvSpPr>
        <p:spPr>
          <a:xfrm>
            <a:off x="1105654" y="2186280"/>
            <a:ext cx="741682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在就讀國立台北藝術大學時，她的現代舞老師羅斯</a:t>
            </a:r>
            <a:r>
              <a:rPr lang="en-US" altLang="zh-TW" sz="3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‧</a:t>
            </a:r>
            <a:r>
              <a:rPr lang="zh-TW" altLang="en-US" sz="3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帕克斯看出她的潛力，對她鼓勵有加，而使得一向有點自卑的她燃起了想要成為職業舞者，在世界舞台上爭得一席之地的壯志。</a:t>
            </a:r>
          </a:p>
        </p:txBody>
      </p:sp>
      <p:sp>
        <p:nvSpPr>
          <p:cNvPr id="4" name="矩形 3"/>
          <p:cNvSpPr/>
          <p:nvPr/>
        </p:nvSpPr>
        <p:spPr>
          <a:xfrm>
            <a:off x="727129" y="4764299"/>
            <a:ext cx="75508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zh-TW" sz="32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zh-TW" sz="32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許芳宜</a:t>
            </a:r>
            <a:r>
              <a:rPr lang="zh-TW" altLang="en-US" sz="32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有甚麼與眾不同的特質</a:t>
            </a:r>
            <a:r>
              <a:rPr lang="en-US" altLang="zh-TW" sz="32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zh-TW" altLang="en-US" sz="3200" b="1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105654" y="5589240"/>
            <a:ext cx="74987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熱愛舞蹈，練舞做到修行般自律的精神。</a:t>
            </a:r>
          </a:p>
        </p:txBody>
      </p:sp>
    </p:spTree>
    <p:extLst>
      <p:ext uri="{BB962C8B-B14F-4D97-AF65-F5344CB8AC3E}">
        <p14:creationId xmlns:p14="http://schemas.microsoft.com/office/powerpoint/2010/main" xmlns="" val="3238762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38534" y="855743"/>
            <a:ext cx="73448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zh-TW" sz="32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TW" altLang="en-US" sz="32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甚麼是自律的精神</a:t>
            </a:r>
            <a:r>
              <a:rPr lang="en-US" altLang="zh-TW" sz="32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r>
              <a:rPr lang="zh-TW" altLang="en-US" sz="32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1115616" y="1484784"/>
            <a:ext cx="718768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自律的</a:t>
            </a:r>
            <a:r>
              <a:rPr lang="zh-TW" altLang="en-US" sz="3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精神就是自我管理和自我鞭策。</a:t>
            </a:r>
            <a:endParaRPr lang="en-US" altLang="zh-TW" sz="32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許芳宜十年如一日地堅持，即時起床與風雨無阻地去練習，做到修行般「自律」的精神。</a:t>
            </a:r>
            <a:endParaRPr lang="en-US" altLang="zh-TW" sz="32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  <p:sp>
        <p:nvSpPr>
          <p:cNvPr id="3" name="文字方塊 2"/>
          <p:cNvSpPr txBox="1"/>
          <p:nvPr/>
        </p:nvSpPr>
        <p:spPr>
          <a:xfrm>
            <a:off x="838534" y="3674320"/>
            <a:ext cx="76218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US" altLang="zh-TW" sz="32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6.</a:t>
            </a:r>
            <a:r>
              <a:rPr lang="zh-TW" altLang="zh-TW" sz="32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許芳宜的故事對我們的生命有甚麼啟示？</a:t>
            </a:r>
            <a:endParaRPr lang="zh-TW" altLang="en-US" sz="3200" b="1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15616" y="4365104"/>
            <a:ext cx="685555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zh-TW" altLang="en-US" sz="3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做自己感興趣的事，並用自律去錘鍊，即使起步較晚，只要加倍努力，不僅能後來居上，也能在人生舞台上發光發熱。</a:t>
            </a:r>
            <a:r>
              <a:rPr lang="en-US" altLang="zh-TW" sz="3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參考答案</a:t>
            </a:r>
            <a:r>
              <a:rPr lang="en-US" altLang="zh-TW" sz="3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zh-TW" sz="32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9003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83568" y="700263"/>
            <a:ext cx="24416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b="1" dirty="0">
                <a:latin typeface="標楷體" pitchFamily="65" charset="-120"/>
                <a:ea typeface="標楷體" pitchFamily="65" charset="-120"/>
              </a:rPr>
              <a:t>教師</a:t>
            </a:r>
            <a:r>
              <a:rPr lang="zh-TW" altLang="en-US" sz="4400" b="1" dirty="0" smtClean="0">
                <a:latin typeface="標楷體" pitchFamily="65" charset="-120"/>
                <a:ea typeface="標楷體" pitchFamily="65" charset="-120"/>
              </a:rPr>
              <a:t>結語</a:t>
            </a:r>
            <a:endParaRPr lang="zh-TW" altLang="en-US" sz="44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470000" y="1609862"/>
            <a:ext cx="79208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514350" eaLnBrk="1" hangingPunct="1">
              <a:buAutoNum type="arabicParenBoth"/>
            </a:pPr>
            <a:r>
              <a:rPr lang="zh-TW" altLang="en-US" sz="3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「吃得苦中苦，方為人上人」，雖然是</a:t>
            </a:r>
            <a:endParaRPr lang="en-US" altLang="zh-TW" sz="32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/>
            <a:r>
              <a:rPr lang="zh-TW" altLang="en-US" sz="3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一句老生常談的話，但卻蘊含大智慧，</a:t>
            </a:r>
            <a:endParaRPr lang="en-US" altLang="zh-TW" sz="32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/>
            <a:r>
              <a:rPr lang="zh-TW" altLang="en-US" sz="3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找出自己的長處，努力不懈、持之以恆</a:t>
            </a:r>
            <a:endParaRPr lang="en-US" altLang="zh-TW" sz="32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/>
            <a:r>
              <a:rPr lang="zh-TW" altLang="en-US" sz="3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的經營，才能展現優勢，成就自己。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539552" y="3952280"/>
            <a:ext cx="79467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US" altLang="zh-TW" sz="3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(2) </a:t>
            </a:r>
            <a:r>
              <a:rPr lang="zh-TW" altLang="en-US" sz="3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現代社會講求多元發展，的確不用怕「</a:t>
            </a:r>
            <a:endParaRPr lang="en-US" altLang="zh-TW" sz="32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/>
            <a:r>
              <a:rPr lang="zh-TW" altLang="en-US" sz="3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輸在起跑點」，只要能克服「萬事起頭</a:t>
            </a:r>
            <a:endParaRPr lang="en-US" altLang="zh-TW" sz="32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/>
            <a:r>
              <a:rPr lang="zh-TW" altLang="en-US" sz="3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難」的心理障礙，勇敢堅持，發揮「吃</a:t>
            </a:r>
            <a:endParaRPr lang="en-US" altLang="zh-TW" sz="32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/>
            <a:r>
              <a:rPr lang="zh-TW" altLang="en-US" sz="3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苦當吃補」的精神，你也能在人生舞台</a:t>
            </a:r>
            <a:endParaRPr lang="en-US" altLang="zh-TW" sz="32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/>
            <a:r>
              <a:rPr lang="zh-TW" altLang="en-US" sz="3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上發光發熱。</a:t>
            </a:r>
          </a:p>
        </p:txBody>
      </p:sp>
    </p:spTree>
    <p:extLst>
      <p:ext uri="{BB962C8B-B14F-4D97-AF65-F5344CB8AC3E}">
        <p14:creationId xmlns:p14="http://schemas.microsoft.com/office/powerpoint/2010/main" xmlns="" val="1070402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tx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827584" y="620688"/>
            <a:ext cx="3571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latin typeface="標楷體" pitchFamily="65" charset="-120"/>
                <a:ea typeface="標楷體" pitchFamily="65" charset="-120"/>
              </a:rPr>
              <a:t>體驗與學習</a:t>
            </a:r>
            <a:endParaRPr lang="zh-TW" altLang="en-US" sz="4400" b="1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 l="37151" t="40529" r="34141" b="32452"/>
          <a:stretch/>
        </p:blipFill>
        <p:spPr>
          <a:xfrm>
            <a:off x="967848" y="1700808"/>
            <a:ext cx="7128792" cy="3774066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187624" y="5949280"/>
            <a:ext cx="66892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截圖自</a:t>
            </a:r>
            <a:r>
              <a:rPr lang="en-US" altLang="zh-TW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大智慧過生活第一冊第</a:t>
            </a:r>
            <a:r>
              <a:rPr lang="en-US" altLang="zh-TW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14</a:t>
            </a:r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頁</a:t>
            </a:r>
            <a:endParaRPr lang="en-US" altLang="zh-TW" sz="16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出版單位</a:t>
            </a:r>
            <a:r>
              <a:rPr lang="en-US" altLang="zh-TW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財團法人</a:t>
            </a:r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法鼓山文教基金會、財團法人台北市中華佛教文化館</a:t>
            </a:r>
          </a:p>
        </p:txBody>
      </p:sp>
      <p:sp>
        <p:nvSpPr>
          <p:cNvPr id="5" name="矩形 4"/>
          <p:cNvSpPr/>
          <p:nvPr/>
        </p:nvSpPr>
        <p:spPr>
          <a:xfrm>
            <a:off x="4283968" y="836712"/>
            <a:ext cx="2698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配合課本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P.14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064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線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流線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流線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流線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流線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流線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131</TotalTime>
  <Words>639</Words>
  <Application>Microsoft Office PowerPoint</Application>
  <PresentationFormat>如螢幕大小 (4:3)</PresentationFormat>
  <Paragraphs>59</Paragraphs>
  <Slides>14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2</vt:i4>
      </vt:variant>
      <vt:variant>
        <vt:lpstr>投影片標題</vt:lpstr>
      </vt:variant>
      <vt:variant>
        <vt:i4>14</vt:i4>
      </vt:variant>
    </vt:vector>
  </HeadingPairs>
  <TitlesOfParts>
    <vt:vector size="16" baseType="lpstr">
      <vt:lpstr>流線</vt:lpstr>
      <vt:lpstr>1_流線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</vt:vector>
  </TitlesOfParts>
  <Company>Chou Ming Corp.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Lily Chen</dc:creator>
  <cp:lastModifiedBy>tcv01</cp:lastModifiedBy>
  <cp:revision>431</cp:revision>
  <dcterms:created xsi:type="dcterms:W3CDTF">2015-03-16T14:18:39Z</dcterms:created>
  <dcterms:modified xsi:type="dcterms:W3CDTF">2021-11-08T02:36:20Z</dcterms:modified>
</cp:coreProperties>
</file>