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90" r:id="rId2"/>
    <p:sldId id="302" r:id="rId3"/>
    <p:sldId id="280" r:id="rId4"/>
    <p:sldId id="275" r:id="rId5"/>
    <p:sldId id="292" r:id="rId6"/>
    <p:sldId id="293" r:id="rId7"/>
    <p:sldId id="276" r:id="rId8"/>
    <p:sldId id="288" r:id="rId9"/>
    <p:sldId id="294" r:id="rId10"/>
    <p:sldId id="278" r:id="rId11"/>
    <p:sldId id="279" r:id="rId12"/>
    <p:sldId id="285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FB9"/>
    <a:srgbClr val="660066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2021/11/8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0-FL-zwa5V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3/03-07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102318553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2884937" cy="253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群組 22"/>
          <p:cNvGrpSpPr/>
          <p:nvPr/>
        </p:nvGrpSpPr>
        <p:grpSpPr>
          <a:xfrm>
            <a:off x="6000760" y="285728"/>
            <a:ext cx="3000396" cy="1975871"/>
            <a:chOff x="5929322" y="214289"/>
            <a:chExt cx="3146757" cy="197587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9322" y="214289"/>
              <a:ext cx="3146757" cy="1975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文字方塊 16"/>
            <p:cNvSpPr txBox="1"/>
            <p:nvPr/>
          </p:nvSpPr>
          <p:spPr>
            <a:xfrm>
              <a:off x="6143636" y="214290"/>
              <a:ext cx="853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地震</a:t>
              </a:r>
              <a:endPara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000760" y="2428868"/>
            <a:ext cx="3001333" cy="1857388"/>
            <a:chOff x="5999822" y="2214554"/>
            <a:chExt cx="3001333" cy="185738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9822" y="2285992"/>
              <a:ext cx="3001333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文字方塊 20"/>
            <p:cNvSpPr txBox="1"/>
            <p:nvPr/>
          </p:nvSpPr>
          <p:spPr>
            <a:xfrm>
              <a:off x="6286512" y="2214554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水災</a:t>
              </a:r>
              <a:endPara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000760" y="4572008"/>
            <a:ext cx="2965175" cy="1980045"/>
            <a:chOff x="6000760" y="4286256"/>
            <a:chExt cx="2965175" cy="198004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4286256"/>
              <a:ext cx="2965175" cy="198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文字方塊 21"/>
            <p:cNvSpPr txBox="1"/>
            <p:nvPr/>
          </p:nvSpPr>
          <p:spPr>
            <a:xfrm>
              <a:off x="6357950" y="4357694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乾旱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786050" y="4857760"/>
            <a:ext cx="2786082" cy="1838814"/>
            <a:chOff x="2786050" y="5019186"/>
            <a:chExt cx="2786082" cy="1838814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6050" y="5019186"/>
              <a:ext cx="2786082" cy="1838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文字方塊 25"/>
            <p:cNvSpPr txBox="1"/>
            <p:nvPr/>
          </p:nvSpPr>
          <p:spPr>
            <a:xfrm>
              <a:off x="2928926" y="5143512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山崩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2857488" y="285728"/>
            <a:ext cx="2786082" cy="1785950"/>
            <a:chOff x="2857488" y="214290"/>
            <a:chExt cx="2786082" cy="17859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7488" y="214290"/>
              <a:ext cx="278608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文字方塊 27"/>
            <p:cNvSpPr txBox="1"/>
            <p:nvPr/>
          </p:nvSpPr>
          <p:spPr>
            <a:xfrm>
              <a:off x="3143240" y="214290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海嘯</a:t>
              </a:r>
              <a:endPara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500034" y="4143380"/>
            <a:ext cx="1928826" cy="2639676"/>
            <a:chOff x="428596" y="3643314"/>
            <a:chExt cx="1928826" cy="263967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596" y="3643314"/>
              <a:ext cx="1857388" cy="2639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文字方塊 29"/>
            <p:cNvSpPr txBox="1"/>
            <p:nvPr/>
          </p:nvSpPr>
          <p:spPr>
            <a:xfrm>
              <a:off x="1214414" y="3643314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土石流</a:t>
              </a:r>
              <a:endParaRPr lang="zh-TW" altLang="en-US" sz="2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14282" y="2214554"/>
            <a:ext cx="2500298" cy="1857388"/>
            <a:chOff x="214282" y="2214554"/>
            <a:chExt cx="2500298" cy="18573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2214554"/>
              <a:ext cx="2500298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文字方塊 31"/>
            <p:cNvSpPr txBox="1"/>
            <p:nvPr/>
          </p:nvSpPr>
          <p:spPr>
            <a:xfrm>
              <a:off x="1785918" y="2500306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大火</a:t>
              </a:r>
              <a:endPara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85728"/>
            <a:ext cx="2428860" cy="18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文字方塊 32"/>
          <p:cNvSpPr txBox="1"/>
          <p:nvPr/>
        </p:nvSpPr>
        <p:spPr>
          <a:xfrm>
            <a:off x="3419872" y="3501008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地球無言</a:t>
            </a:r>
            <a:endParaRPr lang="en-US" altLang="zh-TW" sz="2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altLang="zh-TW" sz="2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     而無不言</a:t>
            </a:r>
            <a:endParaRPr lang="en-US" altLang="zh-TW" sz="2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54868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教師結語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177281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芬芳的花朵是我們的姊妹。熊、鹿和老鷹，是我們的兄弟。山峰、草原和出生不久的野馬，全屬於同一個大家庭</a:t>
            </a:r>
            <a:r>
              <a:rPr lang="zh-TW" altLang="en-US" sz="4000" dirty="0" smtClean="0"/>
              <a:t>。</a:t>
            </a:r>
            <a:endParaRPr lang="zh-TW" altLang="en-US" sz="4000" dirty="0"/>
          </a:p>
        </p:txBody>
      </p:sp>
      <p:pic>
        <p:nvPicPr>
          <p:cNvPr id="1026" name="Picture 2" descr="J:\護法總會\04會團服務組\03教師聯誼會\02 義工區\教案資料\紫微老師插圖\IMG_5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89040"/>
            <a:ext cx="2492920" cy="258846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308304" y="630932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692696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 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2" y="1670577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保護自然環境的觀念，不但對動物要愛護，對植物以及一切生物的生存環境，空中的、地面的乃至地下的一切資源，都要善加保護。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500570"/>
            <a:ext cx="34750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43174" y="928670"/>
            <a:ext cx="3500462" cy="112872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</a:rPr>
              <a:t>減塑慢行</a:t>
            </a:r>
            <a:endParaRPr lang="zh-TW" altLang="en-US" dirty="0">
              <a:solidFill>
                <a:srgbClr val="92D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86116" y="2000240"/>
            <a:ext cx="2887402" cy="55765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塑膠對生態的危害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EE3"/>
              </a:clrFrom>
              <a:clrTo>
                <a:srgbClr val="ECEEE3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2076450"/>
            <a:ext cx="2286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428868"/>
            <a:ext cx="7358114" cy="40719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60" y="3071810"/>
            <a:ext cx="7358114" cy="4071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3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抹香鯨之死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1637075"/>
            <a:ext cx="7812360" cy="5144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2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塑膠袋、水母傻傻分不清楚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06175"/>
            <a:ext cx="7128791" cy="5451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97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896" y="62981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隨手丟棄的塑膠袋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1916832"/>
            <a:ext cx="7308304" cy="4872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53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896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新品種的水母味道怪怪的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12655"/>
            <a:ext cx="6354784" cy="4773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3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0912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把塑膠袋吃下肚的流程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4776"/>
            <a:ext cx="7620000" cy="530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7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616624" cy="72008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保特瓶分解需要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450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894512" cy="450580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5616" y="58052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請說出看完圖片後的感想</a:t>
            </a:r>
            <a:endParaRPr lang="zh-TW" altLang="en-US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5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7499176" cy="114073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zh-TW" sz="3600" dirty="0"/>
          </a:p>
        </p:txBody>
      </p:sp>
      <p:sp>
        <p:nvSpPr>
          <p:cNvPr id="3" name="矩形 2"/>
          <p:cNvSpPr/>
          <p:nvPr/>
        </p:nvSpPr>
        <p:spPr>
          <a:xfrm>
            <a:off x="827584" y="5805264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你有進去部落的經驗嗎？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672" y="5301208"/>
            <a:ext cx="5600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u="sng" dirty="0" smtClean="0">
                <a:hlinkClick r:id="rId2"/>
              </a:rPr>
              <a:t>https://youtu.be/0-FL-zwa5V8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683568" y="980728"/>
            <a:ext cx="76328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播放心靈環保兒童生活教育動畫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DVD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－「大自然的逐客令」影片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195" t="26578" r="39122" b="23220"/>
          <a:stretch>
            <a:fillRect/>
          </a:stretch>
        </p:blipFill>
        <p:spPr bwMode="auto">
          <a:xfrm>
            <a:off x="1547664" y="2060848"/>
            <a:ext cx="60260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57224" y="100010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第七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最是那一低頭的溫柔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328592" cy="3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1331640" y="5877272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dirty="0">
                <a:solidFill>
                  <a:prstClr val="black"/>
                </a:solidFill>
                <a:hlinkClick r:id="rId3"/>
              </a:rPr>
              <a:t>https://life.ddm.org.tw/wisdom2011/%</a:t>
            </a:r>
            <a:r>
              <a:rPr lang="en-US" altLang="zh-TW" dirty="0" smtClean="0">
                <a:solidFill>
                  <a:prstClr val="black"/>
                </a:solidFill>
                <a:hlinkClick r:id="rId3"/>
              </a:rPr>
              <a:t>5Cpdf%5C03%5C03-07.pdf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168" y="544522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江長芳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836712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提問：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1876" y="1803593"/>
            <a:ext cx="78906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1.</a:t>
            </a:r>
            <a:r>
              <a:rPr kumimoji="1" lang="zh-TW" alt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美國印地安陶德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部落在春天為大</a:t>
            </a:r>
            <a:r>
              <a:rPr kumimoji="1"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地做了</a:t>
            </a:r>
            <a:endParaRPr kumimoji="1" lang="en-US" altLang="zh-TW" sz="3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 </a:t>
            </a:r>
            <a:r>
              <a:rPr kumimoji="1"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 </a:t>
            </a:r>
            <a:r>
              <a:rPr kumimoji="1"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什麼？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43608" y="3284984"/>
            <a:ext cx="721523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所有馬的馬蹄鐵都要卸下，馬車也不能隨意奔馳，必須慢駛輕行，因為他們認為春天是大地懷孕的日子，因此人們不能粗暴地動了大地的「胎氣」。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552" y="1124744"/>
            <a:ext cx="79461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2.</a:t>
            </a:r>
            <a:r>
              <a:rPr kumimoji="1" lang="zh-TW" alt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橋頭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國小舉辦「樹靈祭</a:t>
            </a:r>
            <a:r>
              <a:rPr kumimoji="1"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」的內容是什麼？</a:t>
            </a:r>
            <a:endParaRPr kumimoji="1" lang="en-US" altLang="zh-TW" sz="3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  代表什麼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意義？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71600" y="2276872"/>
            <a:ext cx="75724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小朋友在死亡的老榕樹上掛滿了他們精心摺製的紙蟬，吟唱詩歌悼念，像哀悼過世的老祖父一樣，也為樹的生平作傳，立碑永遠懷念它。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5616" y="486916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「樹靈祭」代表對大自然的尊重。</a:t>
            </a:r>
          </a:p>
        </p:txBody>
      </p:sp>
    </p:spTree>
    <p:extLst>
      <p:ext uri="{BB962C8B-B14F-4D97-AF65-F5344CB8AC3E}">
        <p14:creationId xmlns="" xmlns:p14="http://schemas.microsoft.com/office/powerpoint/2010/main" val="68996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115616" y="1988840"/>
            <a:ext cx="75300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主張大氣、海洋、土壤，以及所有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生物都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是屬於同一個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活生生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的個體。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這些生物與無生物，經過數百萬年演化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，彼此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影響，彼此適應，成了無法獨自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存在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的一整體。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1972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年由科學家拉夫拉克提出。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人類對地球的破壞，就像自殘肢體，將會加速姬亞死亡。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98072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3.</a:t>
            </a:r>
            <a:r>
              <a:rPr kumimoji="1" lang="zh-TW" altLang="en-US" sz="3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「姬亞學說」在提醒我們什麼？</a:t>
            </a:r>
            <a:endParaRPr kumimoji="1" lang="zh-TW" altLang="en-US" sz="36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8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1196752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4.</a:t>
            </a: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愛護大自然要從什麼地方開始做？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348880"/>
            <a:ext cx="70567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你我就生活在大自然中，無論是行道樹、街巷小徑、居家陽台，甚至窗台上的小盆栽，都是我們可以著手愛護的起點。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764704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5.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傾聽自然、觀察自然有哪些具體作為才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 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是在保護地球？</a:t>
            </a:r>
            <a:r>
              <a:rPr kumimoji="1" lang="zh-TW" altLang="en-US" sz="32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       </a:t>
            </a:r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(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參考</a:t>
            </a:r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P.</a:t>
            </a:r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32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體驗與學習</a:t>
            </a:r>
            <a:r>
              <a:rPr kumimoji="1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)</a:t>
            </a:r>
            <a:endParaRPr kumimoji="1"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0182" y="1826073"/>
            <a:ext cx="79638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用「五官」及「心」去感受自然。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注意天候及攜帶適宜的裝備。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善用輔助的裝備，如地圖、指南針、相機、手機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以安全為第一考量。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不要任意丟棄垃圾，除了足跡什麼都不留；什麼都不取。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遵守牌示的公告事項。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不要飼養及販賣野外生物。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尊重生命，安靜體驗。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90872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6</a:t>
            </a:r>
            <a:r>
              <a:rPr kumimoji="1" lang="en-US" altLang="zh-TW" sz="3600" b="1" dirty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.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地球生病了，她如何向我們提出</a:t>
            </a:r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  求救的訊號？</a:t>
            </a:r>
            <a:r>
              <a:rPr kumimoji="1" lang="zh-TW" altLang="en-US" sz="36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4572000" y="155679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Program Files (x86)\Microsoft Office\MEDIA\CAGCAT10\j023524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375671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27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608</Words>
  <Application>Microsoft Office PowerPoint</Application>
  <PresentationFormat>如螢幕大小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流線</vt:lpstr>
      <vt:lpstr>投影片 1</vt:lpstr>
      <vt:lpstr>     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減塑慢行</vt:lpstr>
      <vt:lpstr>抹香鯨之死</vt:lpstr>
      <vt:lpstr>塑膠袋、水母傻傻分不清楚</vt:lpstr>
      <vt:lpstr>隨手丟棄的塑膠袋</vt:lpstr>
      <vt:lpstr>新品種的水母味道怪怪的</vt:lpstr>
      <vt:lpstr>把塑膠袋吃下肚的流程</vt:lpstr>
      <vt:lpstr>保特瓶分解需要450年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150</cp:revision>
  <dcterms:created xsi:type="dcterms:W3CDTF">2016-01-05T01:21:55Z</dcterms:created>
  <dcterms:modified xsi:type="dcterms:W3CDTF">2021-11-08T03:12:03Z</dcterms:modified>
</cp:coreProperties>
</file>