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83" r:id="rId2"/>
    <p:sldId id="284" r:id="rId3"/>
    <p:sldId id="274" r:id="rId4"/>
    <p:sldId id="264" r:id="rId5"/>
    <p:sldId id="285" r:id="rId6"/>
    <p:sldId id="276" r:id="rId7"/>
    <p:sldId id="268" r:id="rId8"/>
    <p:sldId id="275" r:id="rId9"/>
    <p:sldId id="286" r:id="rId10"/>
    <p:sldId id="287" r:id="rId11"/>
    <p:sldId id="267" r:id="rId12"/>
    <p:sldId id="280" r:id="rId13"/>
    <p:sldId id="279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9"/>
    <a:srgbClr val="FFFFC1"/>
    <a:srgbClr val="FFCC00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8" autoAdjust="0"/>
    <p:restoredTop sz="94296" autoAdjust="0"/>
  </p:normalViewPr>
  <p:slideViewPr>
    <p:cSldViewPr>
      <p:cViewPr varScale="1">
        <p:scale>
          <a:sx n="67" d="100"/>
          <a:sy n="67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B6A6F-1961-414D-9AB0-94E2D8D33199}" type="datetimeFigureOut">
              <a:rPr lang="zh-TW" altLang="en-US" smtClean="0"/>
              <a:pPr/>
              <a:t>2021/11/15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E61B2-19C3-40B3-86AE-4317121B743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E61B2-19C3-40B3-86AE-4317121B7432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E61B2-19C3-40B3-86AE-4317121B7432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1981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CCDB1-6FBB-43C4-8F7F-E376E7884504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E5BD4C-875D-4FD6-AF20-B7AE5A923840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982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CB7B1-D503-4174-9FD6-65CFDC77C93F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15880-45F1-4EA7-A27B-CFE90D85E18C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231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9F8C3D-66EE-4225-9CFC-9871F5F1E74E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267B7-2B5E-4B07-8C6D-37F2B982DBE9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73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77EE5-A71E-47CE-AE02-0E9F824AA037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671497-64A2-4940-BB72-CB0FD72AD7EE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1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48465-2973-455D-9F4A-E823BA3285A7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5234B6-2B80-420C-A263-CB0E9187F8B3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388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4E9070-5958-4FD0-BCE5-5330AA039CC9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BA311-EDD3-4502-8B26-F7BD7F90C771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22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B7FB0-B352-455D-AD3A-D8319F8FB310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C092AD-D094-4476-8C52-47083EAC9126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47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23380-8316-4062-800B-CC41A3B6DB7D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D2796-D91E-4442-B87E-92CEAEF086C2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44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295373-43BE-4A6F-9964-AFF99C219B31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EB9699-48F3-458A-88A9-E7E14F6D2E79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63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7886A6-24E2-41BB-95E3-8A9DF0A3C0BA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F81D-5A32-4C97-A494-547C914EA632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91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BBE49E-68E9-476C-9AE7-4AF903CA1C81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FC1B7-0C70-4DB8-AAE1-84618A8A69C7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24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F98A1-8B7B-40AD-8682-A37141C24890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2021/11/15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4617B">
                    <a:shade val="90000"/>
                  </a:srgbClr>
                </a:solidFill>
                <a:latin typeface="Constanti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948686-1CF1-4568-AA44-A4B06B652B14}" type="slidenum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9501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  <a:ea typeface="微軟正黑體" panose="020B0604030504040204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ab37U8NDzo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07.&#38463;&#21033;&#20126;&#38463;&#23016;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wo4C-J65z7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ife.ddm.org.tw/wisdom2011/pdf/03/03-10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閉上眼</a:t>
              </a:r>
              <a:r>
                <a:rPr lang="en-US" sz="4000" b="1" kern="1200" baseline="0" dirty="0" smtClean="0">
                  <a:solidFill>
                    <a:schemeClr val="bg2"/>
                  </a:solidFill>
                </a:rPr>
                <a:t/>
              </a:r>
              <a:br>
                <a:rPr lang="en-US" sz="4000" b="1" kern="1200" baseline="0" dirty="0" smtClean="0">
                  <a:solidFill>
                    <a:schemeClr val="bg2"/>
                  </a:solidFill>
                </a:rPr>
              </a:b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放輕鬆</a:t>
              </a:r>
              <a:endParaRPr lang="zh-TW" sz="4000" b="1" kern="1200" baseline="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89646355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D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71600" y="908720"/>
            <a:ext cx="5515315" cy="446449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84168" y="3645024"/>
            <a:ext cx="3059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截圖自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大智慧過生活     </a:t>
            </a: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第三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冊第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45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頁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出版單位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財團法人法鼓山文教基金會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財團法人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台北市中華佛教文化館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FFD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42104" y="5517232"/>
            <a:ext cx="6912768" cy="118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82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536" y="692696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6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2214554"/>
            <a:ext cx="70008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5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與人互動，給人空間就是給自己空間</a:t>
            </a:r>
            <a:r>
              <a:rPr kumimoji="1" lang="zh-TW" sz="5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54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643446"/>
            <a:ext cx="3071812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10" y="3243866"/>
            <a:ext cx="5643602" cy="313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1643010" y="2356228"/>
            <a:ext cx="5929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修龍｜倫敦設計雙年展 台灣館 完整版影片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/</a:t>
            </a:r>
          </a:p>
          <a:p>
            <a:r>
              <a:rPr lang="en-US" altLang="zh-TW" b="1" dirty="0" err="1" smtClean="0"/>
              <a:t>EATOPIA</a:t>
            </a:r>
            <a:r>
              <a:rPr lang="en-US" altLang="zh-TW" b="1" dirty="0" smtClean="0"/>
              <a:t> | LONDON DESIGN BIENNALE - TAIWAN PAVILION </a:t>
            </a:r>
            <a:endParaRPr lang="zh-TW" altLang="en-US" dirty="0"/>
          </a:p>
        </p:txBody>
      </p:sp>
      <p:sp>
        <p:nvSpPr>
          <p:cNvPr id="4" name="矩形 3">
            <a:hlinkClick r:id="rId3"/>
          </p:cNvPr>
          <p:cNvSpPr/>
          <p:nvPr/>
        </p:nvSpPr>
        <p:spPr>
          <a:xfrm>
            <a:off x="1357290" y="6374476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err="1" smtClean="0"/>
              <a:t>https://www.youtube.com/watch?v=yab37U8NDzo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571472" y="214290"/>
            <a:ext cx="8215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這部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修龍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影片是首度以國家館的層級參與倫敦設計雙年展，描寫台灣族群融合的新樣貌。</a:t>
            </a:r>
            <a:endParaRPr lang="en-US" altLang="zh-TW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71472" y="785794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修龍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是取自閩南語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相撞</a:t>
            </a:r>
            <a:r>
              <a:rPr lang="en-US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的諧音，因為我們的文化不停在碰撞，這兩個字就象徵臺灣族群融合的文化新樣貌，也希望能開啟臺灣文化的未來想像。」</a:t>
            </a:r>
            <a:endParaRPr lang="zh-TW" altLang="en-US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0067" y="1453376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影片中更以多元的敘事聲線呈現出精彩的臺灣意象，臺灣的菜市場及舞龍舞獅、歌仔戲曲、泰國拳擊等多重元素，交雜了原住民、閩客族、臺灣庶民、中日民族、新住民五種族群而建構出「修龍」的張力。</a:t>
            </a:r>
            <a:endParaRPr lang="zh-TW" altLang="en-US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55776" y="6231600"/>
            <a:ext cx="5695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 smtClean="0"/>
              <a:t>https://www.youtube.com/watch?v=yab37U8NDzo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705223" y="1134486"/>
            <a:ext cx="6072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現在這個海上的島 你甘會知影咱的未來 在哪 若親像那陣你的心情 分分合合 反起反倒 還有甚麼話 你還未說清楚 清楚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87658" y="1975127"/>
            <a:ext cx="6295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要說起你的過去 跟所有的過程 有各種的心情 那個時陣若要形容你的字 是美麗又神祕 所有紛紛又擾擾的日子 在時代的悲情 看不同的日曆 百多年以後的你 已經有一個屬於你自己的名字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87658" y="3175456"/>
            <a:ext cx="6099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我知道你所愛的是咱自由的風 唱著歌 兼跳著舞 活在這個島 那自古早就繁華的城市 一直在進步 充滿到這多的文化 是歷史的相撞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16659" y="4293096"/>
            <a:ext cx="6099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說 那個時陣的 衝爆 攏是 歷史的相撞 那個時代的錯誤 所有過去的總總 因為你 因為你的一切 這時陣的咱 作伙繼續向未來攏到底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14480" y="5445224"/>
            <a:ext cx="585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攏是歷史的相撞 所有過去的總總 因為你 因為你的一切 這時陣的咱 作伙繼續向未來攏到底﻿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714480" y="623160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修龍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3661" y="2204864"/>
            <a:ext cx="3874563" cy="331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2843808" y="705845"/>
            <a:ext cx="4102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zh-TW" sz="36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MS Mincho" pitchFamily="49" charset="-128"/>
              </a:rPr>
              <a:t>觀看心靈環保動畫</a:t>
            </a:r>
            <a:endParaRPr kumimoji="1" lang="en-US" altLang="zh-TW" sz="3600" b="1" dirty="0" smtClean="0">
              <a:solidFill>
                <a:srgbClr val="00B050"/>
              </a:solidFill>
              <a:latin typeface="標楷體" pitchFamily="65" charset="-120"/>
              <a:ea typeface="標楷體" pitchFamily="65" charset="-120"/>
              <a:cs typeface="MS Mincho" pitchFamily="49" charset="-12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67744" y="1336946"/>
            <a:ext cx="50500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MS Mincho" pitchFamily="49" charset="-128"/>
              </a:rPr>
              <a:t>「阿莉亞阿姨」影片</a:t>
            </a:r>
            <a:endParaRPr kumimoji="1" lang="zh-TW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79712" y="5767514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err="1"/>
              <a:t>https://</a:t>
            </a:r>
            <a:r>
              <a:rPr lang="en-US" altLang="zh-TW" sz="2000" dirty="0" err="1" smtClean="0">
                <a:hlinkClick r:id="rId4"/>
              </a:rPr>
              <a:t>www.youtube.com/watch?v=wo4C-J65z7U</a:t>
            </a:r>
            <a:endParaRPr lang="zh-TW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1967054" y="6167624"/>
            <a:ext cx="4932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影片中你看到了什麼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﹖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28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619672" y="980728"/>
            <a:ext cx="530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第十單元  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我是地球人</a:t>
            </a:r>
            <a:endParaRPr lang="zh-TW" altLang="en-US" sz="36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05832" y="5835485"/>
            <a:ext cx="68042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出版單位</a:t>
            </a:r>
            <a:r>
              <a:rPr lang="en-US" altLang="zh-TW" sz="16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財團法人法鼓山文教基金會、財團法人台北市中華佛教文化館</a:t>
            </a:r>
          </a:p>
          <a:p>
            <a:r>
              <a:rPr lang="zh-TW" altLang="zh-TW" sz="1600" kern="1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《大智慧過生活》教材出處：</a:t>
            </a:r>
            <a:endParaRPr lang="en-US" altLang="zh-TW" sz="1600" kern="100" dirty="0" smtClean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u="sng" kern="100" dirty="0" smtClean="0">
                <a:solidFill>
                  <a:srgbClr val="0000FF"/>
                </a:solidFill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https://life.ddm.org.tw/wisdom2011/%5Cpdf%5C03%5C03-10.pdf</a:t>
            </a:r>
            <a:endParaRPr lang="en-US" altLang="zh-TW" sz="1600" u="sng" kern="100" dirty="0" smtClean="0">
              <a:solidFill>
                <a:srgbClr val="0000FF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508728" y="2020645"/>
            <a:ext cx="6245708" cy="3784758"/>
            <a:chOff x="1508728" y="2020645"/>
            <a:chExt cx="6245708" cy="378475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8728" y="2020645"/>
              <a:ext cx="6126544" cy="3754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矩形 4"/>
            <p:cNvSpPr/>
            <p:nvPr/>
          </p:nvSpPr>
          <p:spPr>
            <a:xfrm>
              <a:off x="6300192" y="5436071"/>
              <a:ext cx="14542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江長芳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02346" y="59372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chemeClr val="bg2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02346" y="1486278"/>
            <a:ext cx="8001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族群倫理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呢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27728" y="4181781"/>
            <a:ext cx="7500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目前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國際社會較棘手的族群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問題是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7" name="矩形 6"/>
          <p:cNvSpPr/>
          <p:nvPr/>
        </p:nvSpPr>
        <p:spPr>
          <a:xfrm>
            <a:off x="857224" y="4786322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n-US" altLang="zh-TW" sz="3600" b="1" dirty="0" smtClean="0">
              <a:latin typeface="標楷體" pitchFamily="65" charset="-120"/>
              <a:ea typeface="標楷體" pitchFamily="65" charset="-120"/>
              <a:cs typeface="MS Mincho" pitchFamily="49" charset="-12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42910" y="4643446"/>
            <a:ext cx="80010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1" lang="en-US" altLang="zh-TW" sz="3600" b="1" dirty="0" smtClean="0">
              <a:latin typeface="標楷體" pitchFamily="65" charset="-120"/>
              <a:ea typeface="標楷體" pitchFamily="65" charset="-120"/>
              <a:cs typeface="MS Mincho" pitchFamily="49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3600" b="1" dirty="0" smtClean="0">
              <a:latin typeface="標楷體" pitchFamily="65" charset="-120"/>
              <a:ea typeface="標楷體" pitchFamily="65" charset="-120"/>
              <a:cs typeface="MS Mincho" pitchFamily="49" charset="-128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285852" y="2199668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「族群倫理」的意涵，就是對不同族群、文化、語言、習俗、宗教等的尊重與包容。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187624" y="497211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族群問題多半來自宗教和政治上的差異。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57224" y="4786322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kumimoji="1" lang="en-US" altLang="zh-TW" sz="3600" b="1" dirty="0" smtClean="0">
              <a:latin typeface="標楷體" pitchFamily="65" charset="-120"/>
              <a:ea typeface="標楷體" pitchFamily="65" charset="-120"/>
              <a:cs typeface="MS Mincho" pitchFamily="49" charset="-128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42910" y="4643446"/>
            <a:ext cx="80010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1" lang="en-US" altLang="zh-TW" sz="3600" b="1" dirty="0" smtClean="0">
              <a:latin typeface="標楷體" pitchFamily="65" charset="-120"/>
              <a:ea typeface="標楷體" pitchFamily="65" charset="-120"/>
              <a:cs typeface="MS Mincho" pitchFamily="49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TW" sz="3600" b="1" dirty="0" smtClean="0">
              <a:latin typeface="標楷體" pitchFamily="65" charset="-120"/>
              <a:ea typeface="標楷體" pitchFamily="65" charset="-120"/>
              <a:cs typeface="MS Mincho" pitchFamily="49" charset="-128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0950" y="1038286"/>
            <a:ext cx="6955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請問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台灣目前的多元族群有哪些？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294471" y="1926019"/>
            <a:ext cx="6672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原住民、新住民、外籍勞工、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… …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及罕見疾病等社會族群（參考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課本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P.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45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），都稱是台灣人。</a:t>
            </a:r>
          </a:p>
        </p:txBody>
      </p:sp>
      <p:sp>
        <p:nvSpPr>
          <p:cNvPr id="12" name="矩形 11"/>
          <p:cNvSpPr/>
          <p:nvPr/>
        </p:nvSpPr>
        <p:spPr>
          <a:xfrm>
            <a:off x="870950" y="3798637"/>
            <a:ext cx="754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600" b="1" dirty="0" smtClean="0">
                <a:latin typeface="標楷體" pitchFamily="65" charset="-120"/>
                <a:ea typeface="標楷體" pitchFamily="65" charset="-120"/>
                <a:cs typeface="MS Mincho" pitchFamily="49" charset="-128"/>
              </a:rPr>
              <a:t>4.</a:t>
            </a:r>
            <a:r>
              <a:rPr kumimoji="1" lang="zh-TW" altLang="zh-TW" sz="3600" b="1" dirty="0" smtClean="0">
                <a:latin typeface="標楷體" pitchFamily="65" charset="-120"/>
                <a:ea typeface="標楷體" pitchFamily="65" charset="-120"/>
                <a:cs typeface="MS Mincho" pitchFamily="49" charset="-128"/>
              </a:rPr>
              <a:t>作者為何界定自己是</a:t>
            </a:r>
            <a:r>
              <a:rPr kumimoji="1" lang="zh-TW" altLang="en-US" sz="3600" b="1" dirty="0" smtClean="0">
                <a:latin typeface="標楷體" pitchFamily="65" charset="-120"/>
                <a:ea typeface="標楷體" pitchFamily="65" charset="-120"/>
                <a:cs typeface="MS Mincho" pitchFamily="49" charset="-128"/>
              </a:rPr>
              <a:t>「</a:t>
            </a:r>
            <a:r>
              <a:rPr kumimoji="1" lang="zh-TW" altLang="zh-TW" sz="3600" b="1" dirty="0" smtClean="0">
                <a:latin typeface="標楷體" pitchFamily="65" charset="-120"/>
                <a:ea typeface="標楷體" pitchFamily="65" charset="-120"/>
                <a:cs typeface="MS Mincho" pitchFamily="49" charset="-128"/>
              </a:rPr>
              <a:t>地球人</a:t>
            </a:r>
            <a:r>
              <a:rPr kumimoji="1" lang="zh-TW" altLang="en-US" sz="3600" b="1" dirty="0" smtClean="0">
                <a:latin typeface="標楷體" pitchFamily="65" charset="-120"/>
                <a:ea typeface="標楷體" pitchFamily="65" charset="-120"/>
                <a:cs typeface="MS Mincho" pitchFamily="49" charset="-128"/>
              </a:rPr>
              <a:t>」</a:t>
            </a:r>
            <a:r>
              <a:rPr kumimoji="1" lang="en-US" altLang="zh-TW" sz="3600" b="1" dirty="0" smtClean="0">
                <a:latin typeface="標楷體" pitchFamily="65" charset="-120"/>
                <a:ea typeface="標楷體" pitchFamily="65" charset="-120"/>
                <a:cs typeface="MS Mincho" pitchFamily="49" charset="-128"/>
              </a:rPr>
              <a:t>?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403648" y="4458780"/>
            <a:ext cx="7170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作者說「我去到哪裡，並認同那塊土地，我就屬於那裡的人」，所以界定自己為地球人。</a:t>
            </a:r>
          </a:p>
        </p:txBody>
      </p:sp>
    </p:spTree>
    <p:extLst>
      <p:ext uri="{BB962C8B-B14F-4D97-AF65-F5344CB8AC3E}">
        <p14:creationId xmlns:p14="http://schemas.microsoft.com/office/powerpoint/2010/main" xmlns="" val="323742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9592" y="1196752"/>
            <a:ext cx="6801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多元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社會的族群要如何和諧相處？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331640" y="2204864"/>
            <a:ext cx="71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須站在尊重多元的立場，讓每個族群都能發揮自己的特色；同時要思考照顧到其他的族群及整體族群的利益、健康、幸福與和平。尤其那些容易被忽視的族群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參考課本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P.45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，更要付出關懷與幫助。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9033" y="1988840"/>
            <a:ext cx="7047346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600"/>
              </a:lnSpc>
            </a:pPr>
            <a:r>
              <a:rPr lang="zh-TW" altLang="zh-TW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身處地球村的當代，以包容與尊重對待身邊不同族群的人，不僅展現多元社會的可貴之處，更能為後代子孫留下動人的文化遺產。</a:t>
            </a:r>
          </a:p>
          <a:p>
            <a:r>
              <a:rPr lang="en-US" altLang="zh-TW" sz="3600" dirty="0" smtClean="0"/>
              <a:t> </a:t>
            </a:r>
            <a:endParaRPr lang="zh-TW" altLang="zh-TW" sz="36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259632" y="930800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292080" y="4293096"/>
            <a:ext cx="2624139" cy="1809492"/>
            <a:chOff x="5364088" y="4365104"/>
            <a:chExt cx="2624139" cy="1809492"/>
          </a:xfrm>
        </p:grpSpPr>
        <p:pic>
          <p:nvPicPr>
            <p:cNvPr id="1026" name="Picture 2" descr="J:\護法總會\04會團服務組\03教師聯誼會\02 義工區\教案資料\紫微老師插圖\107.2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08104" y="4365104"/>
              <a:ext cx="2480123" cy="1728192"/>
            </a:xfrm>
            <a:prstGeom prst="rect">
              <a:avLst/>
            </a:prstGeom>
            <a:noFill/>
          </p:spPr>
        </p:pic>
        <p:sp>
          <p:nvSpPr>
            <p:cNvPr id="7" name="矩形 6"/>
            <p:cNvSpPr/>
            <p:nvPr/>
          </p:nvSpPr>
          <p:spPr>
            <a:xfrm>
              <a:off x="5364088" y="5805264"/>
              <a:ext cx="1223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紫薇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D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5576" y="2420888"/>
            <a:ext cx="5796136" cy="384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字方塊 3"/>
          <p:cNvSpPr txBox="1"/>
          <p:nvPr/>
        </p:nvSpPr>
        <p:spPr>
          <a:xfrm>
            <a:off x="1115616" y="1487234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寫下我的</a:t>
            </a:r>
            <a:r>
              <a:rPr lang="en-US" altLang="zh-TW" sz="4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GPS</a:t>
            </a:r>
            <a:endParaRPr lang="zh-TW" altLang="en-US" sz="40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Picture 4" descr="http://www.gsi.ir/Images/Other/g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80740"/>
            <a:ext cx="714380" cy="714380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683568" y="620688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體驗與學習</a:t>
            </a:r>
          </a:p>
        </p:txBody>
      </p:sp>
      <p:sp>
        <p:nvSpPr>
          <p:cNvPr id="2" name="矩形 1"/>
          <p:cNvSpPr/>
          <p:nvPr/>
        </p:nvSpPr>
        <p:spPr>
          <a:xfrm>
            <a:off x="6047656" y="5373216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截圖自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大智慧過生活     </a:t>
            </a: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第三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冊第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44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頁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出版單位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財團法人法鼓山文教基金會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財團法人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台北市中華佛教文化館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FFD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43608" y="836712"/>
            <a:ext cx="7704856" cy="470948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508104" y="5373216"/>
            <a:ext cx="3419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截圖自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大智慧過生活     </a:t>
            </a: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第三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冊第</a:t>
            </a:r>
            <a:r>
              <a:rPr lang="en-US" altLang="zh-TW" sz="1600" dirty="0" smtClean="0">
                <a:latin typeface="標楷體" pitchFamily="65" charset="-120"/>
                <a:ea typeface="標楷體" pitchFamily="65" charset="-120"/>
              </a:rPr>
              <a:t>44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頁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出版單位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財團法人法鼓山文教基金會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財團法人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台北市中華佛教文化館</a:t>
            </a:r>
          </a:p>
        </p:txBody>
      </p:sp>
    </p:spTree>
    <p:extLst>
      <p:ext uri="{BB962C8B-B14F-4D97-AF65-F5344CB8AC3E}">
        <p14:creationId xmlns:p14="http://schemas.microsoft.com/office/powerpoint/2010/main" xmlns="" val="22729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</TotalTime>
  <Words>798</Words>
  <Application>Microsoft Office PowerPoint</Application>
  <PresentationFormat>如螢幕大小 (4:3)</PresentationFormat>
  <Paragraphs>62</Paragraphs>
  <Slides>13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1_流線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tcv01</cp:lastModifiedBy>
  <cp:revision>204</cp:revision>
  <dcterms:created xsi:type="dcterms:W3CDTF">2016-03-21T08:00:49Z</dcterms:created>
  <dcterms:modified xsi:type="dcterms:W3CDTF">2021-11-15T02:52:34Z</dcterms:modified>
</cp:coreProperties>
</file>