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  <p:sldMasterId id="2147484152" r:id="rId2"/>
  </p:sldMasterIdLst>
  <p:sldIdLst>
    <p:sldId id="291" r:id="rId3"/>
    <p:sldId id="286" r:id="rId4"/>
    <p:sldId id="270" r:id="rId5"/>
    <p:sldId id="279" r:id="rId6"/>
    <p:sldId id="262" r:id="rId7"/>
    <p:sldId id="263" r:id="rId8"/>
    <p:sldId id="265" r:id="rId9"/>
    <p:sldId id="267" r:id="rId10"/>
    <p:sldId id="269" r:id="rId11"/>
    <p:sldId id="281" r:id="rId12"/>
    <p:sldId id="266" r:id="rId13"/>
    <p:sldId id="292" r:id="rId14"/>
    <p:sldId id="294" r:id="rId15"/>
    <p:sldId id="295" r:id="rId16"/>
    <p:sldId id="276" r:id="rId17"/>
    <p:sldId id="289" r:id="rId1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FF"/>
    <a:srgbClr val="FF9900"/>
    <a:srgbClr val="800000"/>
    <a:srgbClr val="CC0066"/>
    <a:srgbClr val="FFCC99"/>
    <a:srgbClr val="FFCCFF"/>
    <a:srgbClr val="0000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92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D96B1-60AA-44E5-993A-705B4E2639B7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1C1D94-7403-4270-9E2A-15CDB49107BE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848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7B999-BC49-4F82-90E0-62D06D678C75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69490-DFE7-4DD0-9EB0-770E96C34DBE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77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2AC0EB-C2A3-4F86-A8A3-075C17E60845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95323-15E5-4F7A-BDBF-CF302C093177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74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9B54FC-EFD2-4655-BE8C-9DEB756ED9E3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12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28B5B1-BC8A-4290-976E-4D6C56BB8F59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3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FEA8F-2426-48BE-A3D2-F87B1AF0DEE5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05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2CBD78-A6F2-4D2E-B066-E7824E903968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64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FED1E9-7BBB-422A-A3BD-40BBEF81584F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817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0401A-2C40-42FD-B00B-66D50636AEF9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880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A7CE5-B0BA-4B27-954D-1FB98DB9CE23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09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01E4F-432C-4648-B206-1F256BE760BA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65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D3C27-619B-498B-9155-392744E1450A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C734-C599-45C8-941D-11EA02CB3E85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259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6C1DA-E963-4A22-AD00-9B68BC74945F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45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68322-C136-44CD-922D-48D59EF0D42D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81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7D7DFF-9915-4AAC-8C5B-9CC95022480A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F4C94-DB6F-4085-BA17-2F9F56F61558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708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55843-D3F1-41F0-B68B-FF762EC78090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194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3956E5-BC95-4289-A2A2-E209932C4A62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73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2B5CC-3579-4CCA-AFC8-80807B0AF8E1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71508-F598-4EB5-B8DE-9941BEA5681F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387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8BA19-FFA8-4956-BA28-D265AA16F2A7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408-DFFF-48F6-977A-0EC6B702D132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38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BF248-A123-4DDA-87A1-6D41AFE32B48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0E897-6820-4260-A929-3E02EA1C03BD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87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7DA86C-1DE9-4AD3-BE81-FBA36AEA9C75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0BD44-2751-4CFF-8DD1-BCF666E5DC48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53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B49C1-F40B-4AA7-8101-3719EA587757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87D3C-A912-413B-86B1-D3B0442021D0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27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FD129-2515-47A7-B189-61962D071DAF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1DA4F-0141-4177-9297-BE72AD7798F4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1F506-3DED-4C05-AE1C-2DCD1ECFC2FA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8DABE-C973-49F0-959C-988545C4E4F7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08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45699-CCB1-4385-8EB1-D21EC5DB7C65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BE778-1A69-4411-837B-F6D8024A7774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8965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DCF6B-66A2-4379-AA0B-35C225561ADC}" type="slidenum">
              <a:rPr kumimoji="1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atnKmxBDIj4?t=21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ck1WIFt-m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ife.ddm.org.tw/wisdom2011/pdf/03/03-11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6117017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/>
          <p:cNvSpPr>
            <a:spLocks noGrp="1"/>
          </p:cNvSpPr>
          <p:nvPr>
            <p:ph idx="4294967295"/>
          </p:nvPr>
        </p:nvSpPr>
        <p:spPr>
          <a:xfrm>
            <a:off x="0" y="1428750"/>
            <a:ext cx="8229600" cy="4525963"/>
          </a:xfrm>
        </p:spPr>
        <p:txBody>
          <a:bodyPr/>
          <a:lstStyle/>
          <a:p>
            <a:pPr>
              <a:buNone/>
            </a:pPr>
            <a:endParaRPr lang="en-US" altLang="zh-TW" b="1" kern="0" dirty="0" smtClean="0">
              <a:latin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39552" y="4261942"/>
            <a:ext cx="867645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TW" sz="3200" b="1" kern="0" dirty="0">
                <a:latin typeface="標楷體" pitchFamily="65" charset="-120"/>
              </a:rPr>
              <a:t>5</a:t>
            </a:r>
            <a:r>
              <a:rPr lang="en-US" altLang="zh-TW" sz="3200" b="1" kern="0" dirty="0" smtClean="0">
                <a:latin typeface="標楷體" pitchFamily="65" charset="-120"/>
              </a:rPr>
              <a:t>.</a:t>
            </a:r>
            <a:r>
              <a:rPr lang="zh-TW" altLang="zh-TW" sz="3200" b="1" kern="0" dirty="0" smtClean="0">
                <a:latin typeface="標楷體" pitchFamily="65" charset="-120"/>
              </a:rPr>
              <a:t>如果</a:t>
            </a:r>
            <a:r>
              <a:rPr lang="zh-TW" altLang="zh-TW" sz="3200" b="1" kern="0" dirty="0">
                <a:latin typeface="標楷體" pitchFamily="65" charset="-120"/>
              </a:rPr>
              <a:t>校園發生霸凌事件時，大家都</a:t>
            </a:r>
            <a:r>
              <a:rPr lang="zh-TW" altLang="zh-TW" sz="3200" b="1" kern="0" dirty="0" smtClean="0">
                <a:latin typeface="標楷體" pitchFamily="65" charset="-120"/>
              </a:rPr>
              <a:t>視而不見</a:t>
            </a:r>
            <a:r>
              <a:rPr lang="zh-TW" altLang="en-US" sz="3200" b="1" kern="0" dirty="0" smtClean="0">
                <a:latin typeface="標楷體" pitchFamily="65" charset="-120"/>
              </a:rPr>
              <a:t>  </a:t>
            </a:r>
            <a:endParaRPr lang="en-US" altLang="zh-TW" sz="3200" b="1" kern="0" dirty="0" smtClean="0">
              <a:latin typeface="標楷體" pitchFamily="65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zh-TW" altLang="en-US" sz="3200" b="1" kern="0" dirty="0" smtClean="0">
                <a:latin typeface="標楷體" pitchFamily="65" charset="-120"/>
              </a:rPr>
              <a:t>  </a:t>
            </a:r>
            <a:r>
              <a:rPr lang="zh-TW" altLang="zh-TW" sz="3200" b="1" kern="0" dirty="0" smtClean="0">
                <a:latin typeface="標楷體" pitchFamily="65" charset="-120"/>
              </a:rPr>
              <a:t>，我們</a:t>
            </a:r>
            <a:r>
              <a:rPr lang="zh-TW" altLang="en-US" sz="3200" b="1" kern="0" dirty="0">
                <a:latin typeface="標楷體" pitchFamily="65" charset="-120"/>
              </a:rPr>
              <a:t>將</a:t>
            </a:r>
            <a:r>
              <a:rPr lang="zh-TW" altLang="zh-TW" sz="3200" b="1" kern="0" dirty="0">
                <a:latin typeface="標楷體" pitchFamily="65" charset="-120"/>
              </a:rPr>
              <a:t>會受到什麼影響</a:t>
            </a:r>
            <a:r>
              <a:rPr lang="en-US" altLang="zh-TW" sz="3200" b="1" kern="0" dirty="0" smtClean="0">
                <a:latin typeface="標楷體" pitchFamily="65" charset="-120"/>
              </a:rPr>
              <a:t>?</a:t>
            </a:r>
            <a:endParaRPr lang="zh-TW" altLang="zh-TW" sz="3200" b="1" kern="0" dirty="0">
              <a:latin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1081787"/>
            <a:ext cx="832726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TW" sz="2800" b="1" kern="0" dirty="0">
                <a:latin typeface="標楷體" pitchFamily="65" charset="-120"/>
              </a:rPr>
              <a:t>4</a:t>
            </a:r>
            <a:r>
              <a:rPr lang="en-US" altLang="zh-TW" sz="3200" b="1" kern="0" dirty="0">
                <a:latin typeface="標楷體" pitchFamily="65" charset="-120"/>
              </a:rPr>
              <a:t>.</a:t>
            </a:r>
            <a:r>
              <a:rPr lang="zh-TW" altLang="en-US" sz="3200" b="1" kern="0" dirty="0">
                <a:latin typeface="標楷體" pitchFamily="65" charset="-120"/>
              </a:rPr>
              <a:t>除了關心社會及國際間發生的事之外</a:t>
            </a:r>
            <a:r>
              <a:rPr lang="zh-TW" altLang="en-US" sz="3200" b="1" kern="0" dirty="0" smtClean="0">
                <a:latin typeface="標楷體" pitchFamily="65" charset="-120"/>
              </a:rPr>
              <a:t>，我們</a:t>
            </a:r>
            <a:endParaRPr lang="en-US" altLang="zh-TW" sz="3200" b="1" kern="0" dirty="0" smtClean="0">
              <a:latin typeface="標楷體" pitchFamily="65" charset="-120"/>
            </a:endParaRPr>
          </a:p>
          <a:p>
            <a:pPr>
              <a:spcBef>
                <a:spcPct val="20000"/>
              </a:spcBef>
              <a:defRPr/>
            </a:pPr>
            <a:r>
              <a:rPr lang="zh-TW" altLang="en-US" sz="3200" b="1" kern="0" dirty="0" smtClean="0">
                <a:latin typeface="標楷體" pitchFamily="65" charset="-120"/>
              </a:rPr>
              <a:t>  還可以為</a:t>
            </a:r>
            <a:r>
              <a:rPr lang="zh-TW" altLang="en-US" sz="3200" b="1" kern="0" dirty="0">
                <a:latin typeface="標楷體" pitchFamily="65" charset="-120"/>
              </a:rPr>
              <a:t>社會，甚至為地球做些甚麼？</a:t>
            </a:r>
          </a:p>
        </p:txBody>
      </p:sp>
      <p:sp>
        <p:nvSpPr>
          <p:cNvPr id="2" name="矩形 1"/>
          <p:cNvSpPr/>
          <p:nvPr/>
        </p:nvSpPr>
        <p:spPr>
          <a:xfrm>
            <a:off x="732402" y="2474887"/>
            <a:ext cx="765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</a:rPr>
              <a:t>主動垃圾分類、資源再利用、響應社區大掃除、節約水資源、搭乘公共運輸工具、參加淨灘活動、募發票救植物人等。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0720" y="557271"/>
            <a:ext cx="8229600" cy="1143000"/>
          </a:xfrm>
        </p:spPr>
        <p:txBody>
          <a:bodyPr/>
          <a:lstStyle/>
          <a:p>
            <a:pPr algn="l" eaLnBrk="1" hangingPunct="1"/>
            <a:r>
              <a:rPr lang="zh-TW" altLang="en-US" sz="3200" b="1" dirty="0" smtClean="0">
                <a:solidFill>
                  <a:schemeClr val="accent2"/>
                </a:solidFill>
                <a:ea typeface="標楷體" pitchFamily="65" charset="-120"/>
              </a:rPr>
              <a:t>                    </a:t>
            </a:r>
            <a:r>
              <a:rPr lang="zh-TW" altLang="en-US" sz="3600" b="1" dirty="0" smtClean="0">
                <a:solidFill>
                  <a:schemeClr val="accent2"/>
                </a:solidFill>
                <a:ea typeface="標楷體" pitchFamily="65" charset="-120"/>
              </a:rPr>
              <a:t>我到我們</a:t>
            </a:r>
            <a:r>
              <a:rPr lang="zh-TW" altLang="en-US" sz="3200" b="1" dirty="0" smtClean="0">
                <a:solidFill>
                  <a:schemeClr val="accent2"/>
                </a:solidFill>
                <a:ea typeface="標楷體" pitchFamily="65" charset="-120"/>
              </a:rPr>
              <a:t>（</a:t>
            </a:r>
            <a:r>
              <a:rPr lang="en-US" altLang="zh-TW" sz="3200" b="1" dirty="0" smtClean="0">
                <a:solidFill>
                  <a:schemeClr val="accent2"/>
                </a:solidFill>
                <a:ea typeface="標楷體" pitchFamily="65" charset="-120"/>
              </a:rPr>
              <a:t>Me to We</a:t>
            </a:r>
            <a:r>
              <a:rPr lang="zh-TW" altLang="en-US" sz="3200" b="1" dirty="0" smtClean="0">
                <a:solidFill>
                  <a:schemeClr val="accent2"/>
                </a:solidFill>
                <a:ea typeface="標楷體" pitchFamily="65" charset="-120"/>
              </a:rPr>
              <a:t>）</a:t>
            </a:r>
            <a:br>
              <a:rPr lang="zh-TW" altLang="en-US" sz="3200" b="1" dirty="0" smtClean="0">
                <a:solidFill>
                  <a:schemeClr val="accent2"/>
                </a:solidFill>
                <a:ea typeface="標楷體" pitchFamily="65" charset="-120"/>
              </a:rPr>
            </a:br>
            <a:r>
              <a:rPr lang="zh-TW" altLang="en-US" sz="3200" b="1" dirty="0" smtClean="0">
                <a:solidFill>
                  <a:schemeClr val="accent2"/>
                </a:solidFill>
                <a:ea typeface="標楷體" pitchFamily="65" charset="-120"/>
              </a:rPr>
              <a:t>推動世界改革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8454" y="1801671"/>
            <a:ext cx="8147050" cy="892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˙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魁格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柯伯格和哥哥馬克˙柯伯格，進一步發起「我到我們」（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Me to We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）全球性社會運動，以推動世界改革。</a:t>
            </a:r>
          </a:p>
        </p:txBody>
      </p:sp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683568" y="2926609"/>
            <a:ext cx="1295400" cy="647700"/>
          </a:xfrm>
          <a:prstGeom prst="homePlate">
            <a:avLst>
              <a:gd name="adj" fmla="val 50000"/>
            </a:avLst>
          </a:prstGeom>
          <a:solidFill>
            <a:srgbClr val="FFFF99">
              <a:alpha val="7097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TW" altLang="en-US" sz="3600" dirty="0">
                <a:solidFill>
                  <a:srgbClr val="FF0000"/>
                </a:solidFill>
              </a:rPr>
              <a:t>理念</a:t>
            </a:r>
          </a:p>
        </p:txBody>
      </p:sp>
      <p:sp>
        <p:nvSpPr>
          <p:cNvPr id="36870" name="Oval 9"/>
          <p:cNvSpPr>
            <a:spLocks noChangeArrowheads="1"/>
          </p:cNvSpPr>
          <p:nvPr/>
        </p:nvSpPr>
        <p:spPr bwMode="auto">
          <a:xfrm>
            <a:off x="5580112" y="2878960"/>
            <a:ext cx="1512888" cy="504825"/>
          </a:xfrm>
          <a:prstGeom prst="ellipse">
            <a:avLst/>
          </a:prstGeom>
          <a:solidFill>
            <a:srgbClr val="CCFFCC">
              <a:alpha val="5607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TW" altLang="en-US" sz="2400" b="1" dirty="0">
                <a:solidFill>
                  <a:srgbClr val="FF0000"/>
                </a:solidFill>
              </a:rPr>
              <a:t>共同幸福</a:t>
            </a:r>
          </a:p>
        </p:txBody>
      </p:sp>
      <p:sp>
        <p:nvSpPr>
          <p:cNvPr id="36871" name="AutoShape 11"/>
          <p:cNvSpPr>
            <a:spLocks noChangeArrowheads="1"/>
          </p:cNvSpPr>
          <p:nvPr/>
        </p:nvSpPr>
        <p:spPr bwMode="auto">
          <a:xfrm>
            <a:off x="3923927" y="4188177"/>
            <a:ext cx="936105" cy="432049"/>
          </a:xfrm>
          <a:prstGeom prst="rightArrow">
            <a:avLst>
              <a:gd name="adj1" fmla="val 50000"/>
              <a:gd name="adj2" fmla="val 6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36873" name="Rectangle 15"/>
          <p:cNvSpPr>
            <a:spLocks noChangeArrowheads="1"/>
          </p:cNvSpPr>
          <p:nvPr/>
        </p:nvSpPr>
        <p:spPr bwMode="auto">
          <a:xfrm>
            <a:off x="0" y="5572125"/>
            <a:ext cx="9144000" cy="1285875"/>
          </a:xfrm>
          <a:prstGeom prst="rect">
            <a:avLst/>
          </a:prstGeom>
          <a:solidFill>
            <a:srgbClr val="CCFF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zh-TW" altLang="en-US" sz="2400" b="1" dirty="0" smtClean="0">
                <a:solidFill>
                  <a:schemeClr val="accent2"/>
                </a:solidFill>
              </a:rPr>
              <a:t>     每</a:t>
            </a:r>
            <a:r>
              <a:rPr lang="zh-TW" altLang="en-US" sz="2400" b="1" dirty="0">
                <a:solidFill>
                  <a:schemeClr val="accent2"/>
                </a:solidFill>
              </a:rPr>
              <a:t>一個「我」都生活在一個「我們」的世界裡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，唯有創造</a:t>
            </a:r>
            <a:endParaRPr lang="en-US" altLang="zh-TW" sz="24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zh-TW" altLang="en-US" sz="2400" b="1" dirty="0" smtClean="0">
                <a:solidFill>
                  <a:schemeClr val="accent2"/>
                </a:solidFill>
              </a:rPr>
              <a:t>     「</a:t>
            </a:r>
            <a:r>
              <a:rPr lang="zh-TW" altLang="en-US" sz="2400" b="1" dirty="0">
                <a:solidFill>
                  <a:schemeClr val="accent2"/>
                </a:solidFill>
              </a:rPr>
              <a:t>我們」的共同幸福，「我」才有機會擁有真正的平安喜樂。</a:t>
            </a:r>
          </a:p>
        </p:txBody>
      </p:sp>
      <p:sp>
        <p:nvSpPr>
          <p:cNvPr id="36874" name="AutoShape 11"/>
          <p:cNvSpPr>
            <a:spLocks noChangeArrowheads="1"/>
          </p:cNvSpPr>
          <p:nvPr/>
        </p:nvSpPr>
        <p:spPr bwMode="auto">
          <a:xfrm rot="10800000">
            <a:off x="3851920" y="3337723"/>
            <a:ext cx="863600" cy="360363"/>
          </a:xfrm>
          <a:prstGeom prst="rightArrow">
            <a:avLst>
              <a:gd name="adj1" fmla="val 50000"/>
              <a:gd name="adj2" fmla="val 649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pic>
        <p:nvPicPr>
          <p:cNvPr id="1027" name="Picture 3" descr="J:\護法總會\04會團服務組\03教師聯誼會\02 義工區\教案資料\紫微老師插圖\IMG_5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2829971"/>
            <a:ext cx="1139057" cy="2299456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9672" t="72289" r="655"/>
          <a:stretch>
            <a:fillRect/>
          </a:stretch>
        </p:blipFill>
        <p:spPr>
          <a:xfrm>
            <a:off x="5141650" y="3511079"/>
            <a:ext cx="2617673" cy="1560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1540" y="100201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</a:rPr>
              <a:t>教師結語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692696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155679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一、回顧去年的十大新聞，請寫下你對這些國際事件的</a:t>
            </a:r>
            <a:r>
              <a:rPr lang="zh-TW" altLang="en-US" sz="2400" dirty="0" smtClean="0"/>
              <a:t>了</a:t>
            </a:r>
            <a:endParaRPr lang="en-US" altLang="zh-TW" sz="2400" dirty="0" smtClean="0"/>
          </a:p>
          <a:p>
            <a:r>
              <a:rPr lang="zh-TW" altLang="en-US" sz="2400" dirty="0" smtClean="0"/>
              <a:t>        解</a:t>
            </a:r>
            <a:r>
              <a:rPr lang="zh-TW" altLang="en-US" sz="2400" dirty="0"/>
              <a:t>。例如</a:t>
            </a:r>
            <a:r>
              <a:rPr lang="zh-TW" altLang="en-US" sz="2400" dirty="0" smtClean="0"/>
              <a:t>二○一○年</a:t>
            </a:r>
            <a:r>
              <a:rPr lang="zh-TW" altLang="en-US" sz="2400" dirty="0"/>
              <a:t>有臺北國際花卉博覽會、巴基</a:t>
            </a:r>
            <a:r>
              <a:rPr lang="zh-TW" altLang="en-US" sz="2400" dirty="0" smtClean="0"/>
              <a:t>斯</a:t>
            </a:r>
            <a:endParaRPr lang="en-US" altLang="zh-TW" sz="2400" dirty="0" smtClean="0"/>
          </a:p>
          <a:p>
            <a:r>
              <a:rPr lang="zh-TW" altLang="en-US" sz="2400" dirty="0" smtClean="0"/>
              <a:t>        坦</a:t>
            </a:r>
            <a:r>
              <a:rPr lang="zh-TW" altLang="en-US" sz="2400" dirty="0"/>
              <a:t>特大洪災、冰島火山爆發、美國</a:t>
            </a:r>
            <a:r>
              <a:rPr lang="zh-TW" altLang="en-US" sz="2400" dirty="0" smtClean="0"/>
              <a:t>墨西哥灣</a:t>
            </a:r>
            <a:r>
              <a:rPr lang="zh-TW" altLang="en-US" sz="2400" dirty="0"/>
              <a:t>漏油</a:t>
            </a:r>
            <a:r>
              <a:rPr lang="zh-TW" altLang="en-US" sz="2400" dirty="0" smtClean="0"/>
              <a:t>事故</a:t>
            </a:r>
            <a:endParaRPr lang="en-US" altLang="zh-TW" sz="2400" dirty="0" smtClean="0"/>
          </a:p>
          <a:p>
            <a:r>
              <a:rPr lang="zh-TW" altLang="en-US" sz="2400" dirty="0" smtClean="0"/>
              <a:t>      、</a:t>
            </a:r>
            <a:r>
              <a:rPr lang="zh-TW" altLang="en-US" sz="2400" dirty="0"/>
              <a:t>泰國紅衫軍事件、智利礦災、上海世界博覽會</a:t>
            </a:r>
            <a:r>
              <a:rPr lang="zh-TW" altLang="en-US" sz="2400" dirty="0" smtClean="0"/>
              <a:t>等。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4211960" y="1092805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大</a:t>
            </a:r>
            <a:r>
              <a:rPr lang="zh-TW" altLang="en-US" dirty="0"/>
              <a:t>智慧過</a:t>
            </a:r>
            <a:r>
              <a:rPr lang="zh-TW" altLang="en-US" dirty="0" smtClean="0"/>
              <a:t>生活第三</a:t>
            </a:r>
            <a:r>
              <a:rPr lang="zh-TW" altLang="en-US" dirty="0"/>
              <a:t>冊第</a:t>
            </a:r>
            <a:r>
              <a:rPr lang="en-US" altLang="zh-TW" dirty="0"/>
              <a:t>48</a:t>
            </a:r>
            <a:r>
              <a:rPr lang="zh-TW" altLang="en-US" dirty="0" smtClean="0"/>
              <a:t>頁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3573016"/>
            <a:ext cx="84604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2020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年十大國際新聞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1.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新冠病毒疫情      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2.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澳洲叢林大火 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3.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氣候變暖          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4.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籃球巨星布萊恩特和足球名將馬拉多納去世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5.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美國總統選舉      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6.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黑人的命也是命  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7.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黎巴嫩大爆炸      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8.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以色列與阿拉伯國家外交突破 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9.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泰國抗議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          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10.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英國脫歐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1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5347121" cy="364294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5373216"/>
            <a:ext cx="6600825" cy="119062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516216" y="3501008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     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第三冊第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48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2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5218739" cy="557820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192156" y="4509120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     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第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</a:rPr>
              <a:t>三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冊第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49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  <a:p>
            <a:pPr lvl="0"/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6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827584" y="1700808"/>
            <a:ext cx="7056437" cy="20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5200"/>
              </a:lnSpc>
            </a:pPr>
            <a:r>
              <a:rPr kumimoji="0" lang="zh-TW" altLang="en-US" sz="3600" b="1" dirty="0" smtClean="0">
                <a:solidFill>
                  <a:srgbClr val="0000CC"/>
                </a:solidFill>
                <a:latin typeface="標楷體" pitchFamily="65" charset="-120"/>
              </a:rPr>
              <a:t>如果</a:t>
            </a:r>
            <a:r>
              <a:rPr kumimoji="0" lang="zh-TW" altLang="en-US" sz="3600" b="1" dirty="0">
                <a:solidFill>
                  <a:srgbClr val="0000CC"/>
                </a:solidFill>
                <a:latin typeface="標楷體" pitchFamily="65" charset="-120"/>
              </a:rPr>
              <a:t>能超越個人的利害得失</a:t>
            </a:r>
            <a:r>
              <a:rPr kumimoji="0" lang="zh-TW" altLang="en-US" sz="3600" b="1" dirty="0" smtClean="0">
                <a:solidFill>
                  <a:srgbClr val="0000CC"/>
                </a:solidFill>
                <a:latin typeface="標楷體" pitchFamily="65" charset="-120"/>
              </a:rPr>
              <a:t>，便</a:t>
            </a:r>
            <a:r>
              <a:rPr kumimoji="0" lang="zh-TW" altLang="en-US" sz="3600" b="1" dirty="0">
                <a:solidFill>
                  <a:srgbClr val="0000CC"/>
                </a:solidFill>
                <a:latin typeface="標楷體" pitchFamily="65" charset="-120"/>
              </a:rPr>
              <a:t>會把整體社會、全人類的利害得失，當成是自己的利害得失。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87108"/>
            <a:ext cx="36893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99064" y="764704"/>
            <a:ext cx="1396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srgbClr val="04617B">
                    <a:lumMod val="50000"/>
                  </a:srgbClr>
                </a:solidFill>
                <a:latin typeface="標楷體" pitchFamily="65" charset="-120"/>
              </a:rPr>
              <a:t>總結</a:t>
            </a:r>
            <a:endParaRPr kumimoji="0" lang="zh-TW" altLang="en-US" sz="4400" b="1" dirty="0">
              <a:solidFill>
                <a:srgbClr val="04617B">
                  <a:lumMod val="50000"/>
                </a:srgbClr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548680"/>
            <a:ext cx="7902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播放「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We are the world 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t>中文版」的歌曲。</a:t>
            </a:r>
          </a:p>
        </p:txBody>
      </p:sp>
      <p:sp>
        <p:nvSpPr>
          <p:cNvPr id="4" name="矩形 3"/>
          <p:cNvSpPr/>
          <p:nvPr/>
        </p:nvSpPr>
        <p:spPr>
          <a:xfrm>
            <a:off x="1790618" y="5639407"/>
            <a:ext cx="5748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  <a:hlinkClick r:id="rId2"/>
              </a:rPr>
              <a:t>https://youtu.be/atnKmxBDIj4?t=21</a:t>
            </a:r>
            <a:endParaRPr kumimoji="1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itchFamily="65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/>
          <a:srcRect l="14862" t="22591" r="43523" b="28088"/>
          <a:stretch/>
        </p:blipFill>
        <p:spPr>
          <a:xfrm>
            <a:off x="1790618" y="1571595"/>
            <a:ext cx="550860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8840"/>
            <a:ext cx="3156942" cy="305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標題 1"/>
          <p:cNvSpPr>
            <a:spLocks noGrp="1"/>
          </p:cNvSpPr>
          <p:nvPr>
            <p:ph type="title" idx="4294967295"/>
          </p:nvPr>
        </p:nvSpPr>
        <p:spPr>
          <a:xfrm>
            <a:off x="892968" y="729456"/>
            <a:ext cx="7358063" cy="1143000"/>
          </a:xfrm>
        </p:spPr>
        <p:txBody>
          <a:bodyPr/>
          <a:lstStyle/>
          <a:p>
            <a:pPr algn="l"/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全球暖化，人人有責</a:t>
            </a:r>
          </a:p>
        </p:txBody>
      </p:sp>
      <p:sp>
        <p:nvSpPr>
          <p:cNvPr id="28676" name="內容版面配置區 2"/>
          <p:cNvSpPr>
            <a:spLocks noGrp="1"/>
          </p:cNvSpPr>
          <p:nvPr>
            <p:ph sz="half" idx="4294967295"/>
          </p:nvPr>
        </p:nvSpPr>
        <p:spPr>
          <a:xfrm>
            <a:off x="428625" y="5301208"/>
            <a:ext cx="8715375" cy="1382713"/>
          </a:xfrm>
        </p:spPr>
        <p:txBody>
          <a:bodyPr/>
          <a:lstStyle/>
          <a:p>
            <a:r>
              <a:rPr lang="en-US" altLang="zh-TW" sz="2800" dirty="0" smtClean="0"/>
              <a:t>https://</a:t>
            </a:r>
            <a:r>
              <a:rPr lang="en-US" altLang="zh-TW" sz="2800" dirty="0" smtClean="0">
                <a:hlinkClick r:id="rId3"/>
              </a:rPr>
              <a:t>www.youtube.com/watch?v=eck1WIFt-m8</a:t>
            </a:r>
            <a:endParaRPr lang="zh-TW" altLang="en-US" sz="2800" dirty="0" smtClean="0"/>
          </a:p>
        </p:txBody>
      </p:sp>
      <p:sp>
        <p:nvSpPr>
          <p:cNvPr id="5" name="矩形 4"/>
          <p:cNvSpPr/>
          <p:nvPr/>
        </p:nvSpPr>
        <p:spPr>
          <a:xfrm>
            <a:off x="1835696" y="5877272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dirty="0" smtClean="0"/>
              <a:t>看了影片內容你有什麼感想？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2"/>
          <p:cNvSpPr>
            <a:spLocks noChangeArrowheads="1"/>
          </p:cNvSpPr>
          <p:nvPr/>
        </p:nvSpPr>
        <p:spPr bwMode="auto">
          <a:xfrm>
            <a:off x="1187624" y="764704"/>
            <a:ext cx="73448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ts val="7100"/>
              </a:lnSpc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</a:rPr>
              <a:t>第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</a:rPr>
              <a:t>11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</a:rPr>
              <a:t>單元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站出來參與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</a:rPr>
              <a:t>這個世界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5967" y="56612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《</a:t>
            </a:r>
            <a:r>
              <a:rPr lang="zh-TW" altLang="zh-TW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大智慧過生活》教材出處</a:t>
            </a:r>
            <a:r>
              <a:rPr lang="zh-TW" altLang="zh-TW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endParaRPr lang="en-US" altLang="zh-TW" sz="1600" dirty="0" smtClean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https://life.ddm.org.tw/wisdom2011/%5Cpdf%5C03%5C03-11.pdf</a:t>
            </a:r>
            <a:endParaRPr lang="zh-TW" altLang="zh-TW" sz="1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835696" y="2058523"/>
            <a:ext cx="5304988" cy="3353891"/>
            <a:chOff x="1945392" y="2375969"/>
            <a:chExt cx="5304988" cy="335389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7027" t="28134" r="37019" b="42606"/>
            <a:stretch/>
          </p:blipFill>
          <p:spPr>
            <a:xfrm>
              <a:off x="1945392" y="2375969"/>
              <a:ext cx="5184576" cy="328778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796136" y="5360528"/>
              <a:ext cx="14542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江長芳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26654" y="1340415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TW" sz="3200" b="1" kern="0" dirty="0">
                <a:solidFill>
                  <a:srgbClr val="000000"/>
                </a:solidFill>
                <a:latin typeface="標楷體" pitchFamily="65" charset="-120"/>
              </a:rPr>
              <a:t>1.</a:t>
            </a:r>
            <a:r>
              <a:rPr lang="zh-TW" altLang="en-US" sz="3200" b="1" kern="0" dirty="0">
                <a:solidFill>
                  <a:srgbClr val="000000"/>
                </a:solidFill>
                <a:latin typeface="標楷體" pitchFamily="65" charset="-120"/>
              </a:rPr>
              <a:t>文中所說的「參與」是甚麼意思？</a:t>
            </a:r>
            <a:endParaRPr lang="en-US" altLang="zh-TW" sz="3200" b="1" kern="0" dirty="0">
              <a:solidFill>
                <a:srgbClr val="000000"/>
              </a:solidFill>
              <a:latin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0056" y="3046875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TW" sz="3200" b="1" kern="0" dirty="0">
                <a:latin typeface="標楷體" pitchFamily="65" charset="-120"/>
              </a:rPr>
              <a:t>2.</a:t>
            </a:r>
            <a:r>
              <a:rPr lang="zh-TW" altLang="en-US" sz="3200" b="1" kern="0" dirty="0">
                <a:latin typeface="標楷體" pitchFamily="65" charset="-120"/>
              </a:rPr>
              <a:t>文中有哪些例子告訴我們這是一個「</a:t>
            </a:r>
            <a:r>
              <a:rPr lang="zh-TW" altLang="en-US" sz="3200" b="1" kern="0" dirty="0" smtClean="0">
                <a:latin typeface="標楷體" pitchFamily="65" charset="-120"/>
              </a:rPr>
              <a:t>世界</a:t>
            </a:r>
            <a:endParaRPr lang="en-US" altLang="zh-TW" sz="3200" b="1" kern="0" dirty="0" smtClean="0">
              <a:latin typeface="標楷體" pitchFamily="65" charset="-120"/>
            </a:endParaRPr>
          </a:p>
          <a:p>
            <a:pPr>
              <a:spcBef>
                <a:spcPts val="0"/>
              </a:spcBef>
              <a:defRPr/>
            </a:pPr>
            <a:r>
              <a:rPr lang="zh-TW" altLang="en-US" sz="3200" b="1" kern="0" dirty="0" smtClean="0">
                <a:latin typeface="標楷體" pitchFamily="65" charset="-120"/>
              </a:rPr>
              <a:t>  一體」的</a:t>
            </a:r>
            <a:r>
              <a:rPr lang="zh-TW" altLang="en-US" sz="3200" b="1" kern="0" dirty="0">
                <a:latin typeface="標楷體" pitchFamily="65" charset="-120"/>
              </a:rPr>
              <a:t>時代？</a:t>
            </a:r>
            <a:endParaRPr lang="en-US" altLang="zh-TW" sz="3200" b="1" kern="0" dirty="0">
              <a:latin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4149" y="614829"/>
            <a:ext cx="1657291" cy="77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5616" y="192519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</a:rPr>
              <a:t>對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</a:rPr>
              <a:t>任何公共政策不再壁上觀，表達自己的意見，站出來，做自己應該做的事。</a:t>
            </a:r>
          </a:p>
        </p:txBody>
      </p:sp>
      <p:sp>
        <p:nvSpPr>
          <p:cNvPr id="3" name="矩形 2"/>
          <p:cNvSpPr/>
          <p:nvPr/>
        </p:nvSpPr>
        <p:spPr>
          <a:xfrm>
            <a:off x="1037193" y="4103201"/>
            <a:ext cx="8005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</a:rPr>
              <a:t>黑死病流行、禽流感、二氧化碳破壞臭氧層、二○○○年聯合國的「世紀發展計畫」幫助開發中國家、微軟創意盃國際大賽也以如何用電腦軟體解決社會問題為主題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</a:rPr>
              <a:t>······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259632" y="1700808"/>
            <a:ext cx="7200900" cy="468153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TW" sz="2400" dirty="0">
                <a:latin typeface="標楷體" pitchFamily="65" charset="-120"/>
              </a:rPr>
              <a:t>    </a:t>
            </a:r>
            <a:r>
              <a:rPr lang="zh-TW" altLang="en-US" sz="2400" dirty="0">
                <a:latin typeface="標楷體" pitchFamily="65" charset="-120"/>
              </a:rPr>
              <a:t>一位</a:t>
            </a:r>
            <a:r>
              <a:rPr lang="zh-TW" altLang="en-US" sz="2400" u="sng" dirty="0">
                <a:latin typeface="標楷體" pitchFamily="65" charset="-120"/>
              </a:rPr>
              <a:t>巴基斯坦</a:t>
            </a:r>
            <a:r>
              <a:rPr lang="zh-TW" altLang="en-US" sz="2400" dirty="0">
                <a:latin typeface="標楷體" pitchFamily="65" charset="-120"/>
              </a:rPr>
              <a:t>男孩</a:t>
            </a:r>
            <a:r>
              <a:rPr lang="zh-TW" altLang="en-US" sz="2400" u="sng" dirty="0">
                <a:latin typeface="標楷體" pitchFamily="65" charset="-120"/>
              </a:rPr>
              <a:t>伊克巴</a:t>
            </a:r>
            <a:r>
              <a:rPr lang="en-US" altLang="zh-TW" sz="2400" u="sng" dirty="0">
                <a:latin typeface="標楷體" pitchFamily="65" charset="-120"/>
              </a:rPr>
              <a:t>‧</a:t>
            </a:r>
            <a:r>
              <a:rPr lang="zh-TW" altLang="en-US" sz="2400" u="sng" dirty="0">
                <a:latin typeface="標楷體" pitchFamily="65" charset="-120"/>
              </a:rPr>
              <a:t>馬西</a:t>
            </a:r>
            <a:r>
              <a:rPr lang="zh-TW" altLang="en-US" sz="2400" dirty="0">
                <a:latin typeface="標楷體" pitchFamily="65" charset="-120"/>
              </a:rPr>
              <a:t>，</a:t>
            </a:r>
          </a:p>
          <a:p>
            <a:pPr algn="ctr" eaLnBrk="1" hangingPunct="1"/>
            <a:r>
              <a:rPr lang="zh-TW" altLang="en-US" sz="2400" dirty="0">
                <a:latin typeface="標楷體" pitchFamily="65" charset="-120"/>
              </a:rPr>
              <a:t>  四歲就被父母賣到紡織工廠，</a:t>
            </a:r>
          </a:p>
          <a:p>
            <a:pPr algn="ctr" eaLnBrk="1" hangingPunct="1"/>
            <a:r>
              <a:rPr lang="zh-TW" altLang="en-US" sz="2400" dirty="0">
                <a:latin typeface="標楷體" pitchFamily="65" charset="-120"/>
              </a:rPr>
              <a:t>   每天要工作</a:t>
            </a:r>
            <a:r>
              <a:rPr lang="en-US" altLang="zh-TW" sz="2400" dirty="0">
                <a:latin typeface="標楷體" pitchFamily="65" charset="-120"/>
              </a:rPr>
              <a:t>12</a:t>
            </a:r>
            <a:r>
              <a:rPr lang="zh-TW" altLang="en-US" sz="2400" dirty="0">
                <a:latin typeface="標楷體" pitchFamily="65" charset="-120"/>
              </a:rPr>
              <a:t>至</a:t>
            </a:r>
            <a:r>
              <a:rPr lang="en-US" altLang="zh-TW" sz="2400" dirty="0">
                <a:latin typeface="標楷體" pitchFamily="65" charset="-120"/>
              </a:rPr>
              <a:t>14</a:t>
            </a:r>
            <a:r>
              <a:rPr lang="zh-TW" altLang="en-US" sz="2400" dirty="0">
                <a:latin typeface="標楷體" pitchFamily="65" charset="-120"/>
              </a:rPr>
              <a:t>個小時， </a:t>
            </a:r>
          </a:p>
          <a:p>
            <a:pPr algn="ctr" eaLnBrk="1" hangingPunct="1"/>
            <a:r>
              <a:rPr lang="zh-TW" altLang="en-US" sz="2400" dirty="0">
                <a:latin typeface="標楷體" pitchFamily="65" charset="-120"/>
              </a:rPr>
              <a:t>  一天只能吃一餐水煮扁豆，</a:t>
            </a:r>
          </a:p>
          <a:p>
            <a:pPr algn="ctr" eaLnBrk="1" hangingPunct="1"/>
            <a:r>
              <a:rPr lang="zh-TW" altLang="en-US" sz="2400" dirty="0">
                <a:latin typeface="標楷體" pitchFamily="65" charset="-120"/>
              </a:rPr>
              <a:t>因為主人認為孩子餓著睡不著，可以做更多事。 </a:t>
            </a:r>
          </a:p>
          <a:p>
            <a:pPr algn="ctr" eaLnBrk="1" hangingPunct="1"/>
            <a:r>
              <a:rPr lang="zh-TW" altLang="en-US" sz="2400" dirty="0">
                <a:latin typeface="標楷體" pitchFamily="65" charset="-120"/>
              </a:rPr>
              <a:t>有時候</a:t>
            </a:r>
            <a:r>
              <a:rPr lang="zh-TW" altLang="en-US" sz="2400" dirty="0"/>
              <a:t>孩子</a:t>
            </a:r>
            <a:r>
              <a:rPr lang="zh-TW" altLang="en-US" sz="2400" dirty="0">
                <a:latin typeface="標楷體" pitchFamily="65" charset="-120"/>
              </a:rPr>
              <a:t>不小心在紡織機前睡著了，</a:t>
            </a:r>
          </a:p>
          <a:p>
            <a:pPr algn="ctr" eaLnBrk="1" hangingPunct="1"/>
            <a:r>
              <a:rPr lang="zh-TW" altLang="en-US" sz="2400" dirty="0">
                <a:latin typeface="標楷體" pitchFamily="65" charset="-120"/>
              </a:rPr>
              <a:t>就會被主人用叉子刺傷，留下可怕的傷疤。</a:t>
            </a:r>
          </a:p>
          <a:p>
            <a:pPr algn="ctr" eaLnBrk="1" hangingPunct="1"/>
            <a:r>
              <a:rPr lang="zh-TW" altLang="en-US" sz="2400" dirty="0">
                <a:latin typeface="標楷體" pitchFamily="65" charset="-120"/>
              </a:rPr>
              <a:t>到了</a:t>
            </a:r>
            <a:r>
              <a:rPr lang="en-US" altLang="zh-TW" sz="2400" dirty="0">
                <a:latin typeface="標楷體" pitchFamily="65" charset="-120"/>
              </a:rPr>
              <a:t>12</a:t>
            </a:r>
            <a:r>
              <a:rPr lang="zh-TW" altLang="en-US" sz="2400" dirty="0">
                <a:latin typeface="標楷體" pitchFamily="65" charset="-120"/>
              </a:rPr>
              <a:t>歲，他終於獲得自由， </a:t>
            </a:r>
          </a:p>
          <a:p>
            <a:pPr algn="ctr" eaLnBrk="1" hangingPunct="1"/>
            <a:r>
              <a:rPr lang="zh-TW" altLang="en-US" sz="2400" dirty="0">
                <a:latin typeface="標楷體" pitchFamily="65" charset="-120"/>
              </a:rPr>
              <a:t>開始為童工權益奔走、</a:t>
            </a:r>
          </a:p>
          <a:p>
            <a:pPr algn="ctr" eaLnBrk="1" hangingPunct="1"/>
            <a:r>
              <a:rPr lang="zh-TW" altLang="en-US" sz="2400" dirty="0">
                <a:latin typeface="標楷體" pitchFamily="65" charset="-120"/>
              </a:rPr>
              <a:t>揭露童工的悲慘待遇，呼籲終止奴役兒童，</a:t>
            </a:r>
          </a:p>
          <a:p>
            <a:pPr algn="ctr" eaLnBrk="1" hangingPunct="1"/>
            <a:r>
              <a:rPr lang="zh-TW" altLang="en-US" sz="2400" dirty="0">
                <a:latin typeface="標楷體" pitchFamily="65" charset="-120"/>
              </a:rPr>
              <a:t>就在獲得國際注意之際，卻被槍殺了。</a:t>
            </a:r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 rot="-653721">
            <a:off x="366370" y="1218001"/>
            <a:ext cx="2650621" cy="1468021"/>
          </a:xfrm>
          <a:prstGeom prst="irregularSeal1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TW" altLang="en-US" sz="3600" b="1" dirty="0">
                <a:solidFill>
                  <a:srgbClr val="FF0000"/>
                </a:solidFill>
              </a:rPr>
              <a:t>報導</a:t>
            </a:r>
          </a:p>
        </p:txBody>
      </p:sp>
      <p:sp>
        <p:nvSpPr>
          <p:cNvPr id="4" name="矩形 3"/>
          <p:cNvSpPr/>
          <p:nvPr/>
        </p:nvSpPr>
        <p:spPr>
          <a:xfrm>
            <a:off x="1259632" y="620688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TW" sz="3200" kern="0" dirty="0" smtClean="0">
                <a:solidFill>
                  <a:srgbClr val="000000"/>
                </a:solidFill>
                <a:latin typeface="標楷體" pitchFamily="65" charset="-120"/>
              </a:rPr>
              <a:t>3.</a:t>
            </a:r>
            <a:r>
              <a:rPr lang="zh-TW" altLang="zh-TW" sz="3200" b="1" kern="0" dirty="0" smtClean="0">
                <a:latin typeface="標楷體" pitchFamily="65" charset="-120"/>
              </a:rPr>
              <a:t>分享</a:t>
            </a:r>
            <a:r>
              <a:rPr lang="zh-TW" altLang="zh-TW" sz="3200" b="1" u="sng" kern="0" dirty="0" smtClean="0">
                <a:latin typeface="標楷體" pitchFamily="65" charset="-120"/>
              </a:rPr>
              <a:t>魁格‧柯柏格</a:t>
            </a:r>
            <a:r>
              <a:rPr lang="zh-TW" altLang="en-US" sz="3200" b="1" kern="0" dirty="0" smtClean="0">
                <a:latin typeface="標楷體" pitchFamily="65" charset="-120"/>
              </a:rPr>
              <a:t>關懷童工的</a:t>
            </a:r>
            <a:r>
              <a:rPr lang="zh-TW" altLang="zh-TW" sz="3200" b="1" kern="0" dirty="0" smtClean="0">
                <a:latin typeface="標楷體" pitchFamily="65" charset="-120"/>
              </a:rPr>
              <a:t>故事</a:t>
            </a:r>
            <a:r>
              <a:rPr lang="zh-TW" altLang="en-US" sz="3200" b="1" kern="0" dirty="0" smtClean="0">
                <a:latin typeface="標楷體" pitchFamily="65" charset="-120"/>
              </a:rPr>
              <a:t>。</a:t>
            </a:r>
            <a:endParaRPr lang="zh-TW" altLang="zh-TW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867361" y="2318985"/>
            <a:ext cx="689781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US" altLang="zh-TW" sz="2800" b="1" dirty="0">
              <a:latin typeface="標楷體" pitchFamily="65" charset="-120"/>
            </a:endParaRPr>
          </a:p>
          <a:p>
            <a:pPr eaLnBrk="1" hangingPunct="1"/>
            <a:r>
              <a:rPr lang="en-US" altLang="zh-TW" sz="2400" b="1" dirty="0">
                <a:latin typeface="標楷體" pitchFamily="65" charset="-120"/>
              </a:rPr>
              <a:t>12</a:t>
            </a:r>
            <a:r>
              <a:rPr lang="zh-TW" altLang="en-US" sz="2400" b="1" dirty="0">
                <a:latin typeface="標楷體" pitchFamily="65" charset="-120"/>
              </a:rPr>
              <a:t>歲讀了這篇報導之後採取的行動：</a:t>
            </a:r>
          </a:p>
        </p:txBody>
      </p:sp>
      <p:sp>
        <p:nvSpPr>
          <p:cNvPr id="32771" name="Rectangle 9"/>
          <p:cNvSpPr>
            <a:spLocks noChangeArrowheads="1"/>
          </p:cNvSpPr>
          <p:nvPr/>
        </p:nvSpPr>
        <p:spPr bwMode="auto">
          <a:xfrm>
            <a:off x="539750" y="3357563"/>
            <a:ext cx="2232025" cy="1871662"/>
          </a:xfrm>
          <a:prstGeom prst="rect">
            <a:avLst/>
          </a:prstGeom>
          <a:solidFill>
            <a:srgbClr val="CCFFFF">
              <a:alpha val="2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zh-TW" sz="2000"/>
          </a:p>
          <a:p>
            <a:pPr algn="ctr" eaLnBrk="1" hangingPunct="1"/>
            <a:endParaRPr lang="en-US" altLang="zh-TW" sz="2000"/>
          </a:p>
          <a:p>
            <a:pPr algn="ctr" eaLnBrk="1" hangingPunct="1"/>
            <a:endParaRPr lang="en-US" altLang="zh-TW" sz="2000" b="1">
              <a:solidFill>
                <a:schemeClr val="accent2"/>
              </a:solidFill>
            </a:endParaRPr>
          </a:p>
          <a:p>
            <a:pPr algn="ctr" eaLnBrk="1" hangingPunct="1"/>
            <a:r>
              <a:rPr lang="zh-TW" altLang="en-US" sz="2000" b="1">
                <a:solidFill>
                  <a:schemeClr val="accent2"/>
                </a:solidFill>
              </a:rPr>
              <a:t>一、蒐集資料</a:t>
            </a:r>
          </a:p>
          <a:p>
            <a:pPr algn="ctr" eaLnBrk="1" hangingPunct="1"/>
            <a:r>
              <a:rPr lang="zh-TW" altLang="en-US" sz="2000" b="1">
                <a:solidFill>
                  <a:schemeClr val="accent2"/>
                </a:solidFill>
              </a:rPr>
              <a:t>了解童工問題</a:t>
            </a:r>
          </a:p>
          <a:p>
            <a:pPr algn="ctr" eaLnBrk="1" hangingPunct="1"/>
            <a:r>
              <a:rPr lang="zh-TW" altLang="en-US" sz="2000"/>
              <a:t>˙圖書館</a:t>
            </a:r>
          </a:p>
          <a:p>
            <a:pPr algn="ctr" eaLnBrk="1" hangingPunct="1"/>
            <a:r>
              <a:rPr lang="zh-TW" altLang="en-US" sz="2000"/>
              <a:t>˙網路</a:t>
            </a:r>
          </a:p>
          <a:p>
            <a:pPr algn="ctr" eaLnBrk="1" hangingPunct="1"/>
            <a:endParaRPr lang="en-US" altLang="zh-TW" sz="2000"/>
          </a:p>
        </p:txBody>
      </p:sp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2771775" y="3357563"/>
            <a:ext cx="2016125" cy="1871662"/>
          </a:xfrm>
          <a:prstGeom prst="rect">
            <a:avLst/>
          </a:prstGeom>
          <a:solidFill>
            <a:srgbClr val="FFFF99">
              <a:alpha val="3294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zh-TW" sz="2000"/>
          </a:p>
          <a:p>
            <a:pPr algn="ctr" eaLnBrk="1" hangingPunct="1"/>
            <a:r>
              <a:rPr lang="zh-TW" altLang="en-US" sz="2000" b="1">
                <a:solidFill>
                  <a:schemeClr val="accent2"/>
                </a:solidFill>
              </a:rPr>
              <a:t>二、演說</a:t>
            </a:r>
          </a:p>
          <a:p>
            <a:pPr algn="ctr" eaLnBrk="1" hangingPunct="1"/>
            <a:r>
              <a:rPr lang="zh-TW" altLang="en-US" sz="2000"/>
              <a:t>˙社區</a:t>
            </a:r>
          </a:p>
          <a:p>
            <a:pPr algn="ctr" eaLnBrk="1" hangingPunct="1"/>
            <a:r>
              <a:rPr lang="zh-TW" altLang="en-US" sz="2000"/>
              <a:t>˙學校</a:t>
            </a: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6732588" y="3357563"/>
            <a:ext cx="1944687" cy="1871662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zh-TW" sz="2000"/>
          </a:p>
          <a:p>
            <a:pPr algn="ctr" eaLnBrk="1" hangingPunct="1"/>
            <a:r>
              <a:rPr lang="zh-TW" altLang="en-US" sz="2000" b="1">
                <a:solidFill>
                  <a:schemeClr val="accent2"/>
                </a:solidFill>
              </a:rPr>
              <a:t>四、成立組織</a:t>
            </a:r>
          </a:p>
          <a:p>
            <a:pPr algn="ctr" eaLnBrk="1" hangingPunct="1"/>
            <a:r>
              <a:rPr lang="en-US" altLang="zh-TW" sz="2000"/>
              <a:t>---〈</a:t>
            </a:r>
            <a:r>
              <a:rPr lang="zh-TW" altLang="en-US" sz="2000"/>
              <a:t>兒童解放</a:t>
            </a:r>
            <a:r>
              <a:rPr lang="en-US" altLang="zh-TW" sz="2000"/>
              <a:t>〉</a:t>
            </a:r>
          </a:p>
          <a:p>
            <a:pPr algn="ctr" eaLnBrk="1" hangingPunct="1"/>
            <a:r>
              <a:rPr lang="en-US" altLang="zh-TW" sz="2000"/>
              <a:t>˙</a:t>
            </a:r>
            <a:r>
              <a:rPr lang="zh-TW" altLang="en-US" sz="2000"/>
              <a:t>號召老師</a:t>
            </a:r>
            <a:r>
              <a:rPr lang="en-US" altLang="zh-TW" sz="2000"/>
              <a:t>/</a:t>
            </a:r>
            <a:r>
              <a:rPr lang="zh-TW" altLang="en-US" sz="2000"/>
              <a:t>同學</a:t>
            </a:r>
          </a:p>
        </p:txBody>
      </p: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4787900" y="3357563"/>
            <a:ext cx="1943100" cy="1871662"/>
          </a:xfrm>
          <a:prstGeom prst="rect">
            <a:avLst/>
          </a:prstGeom>
          <a:solidFill>
            <a:srgbClr val="FFCC99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TW" altLang="en-US" sz="2000" b="1">
                <a:solidFill>
                  <a:schemeClr val="accent2"/>
                </a:solidFill>
              </a:rPr>
              <a:t>三、親自到南亞</a:t>
            </a:r>
          </a:p>
          <a:p>
            <a:pPr algn="ctr" eaLnBrk="1" hangingPunct="1"/>
            <a:r>
              <a:rPr lang="zh-TW" altLang="en-US" sz="2000" b="1">
                <a:solidFill>
                  <a:schemeClr val="accent2"/>
                </a:solidFill>
              </a:rPr>
              <a:t>了解童工狀況</a:t>
            </a:r>
          </a:p>
        </p:txBody>
      </p:sp>
      <p:pic>
        <p:nvPicPr>
          <p:cNvPr id="32775" name="Picture 23" descr="ANd9GcT39199XqCF_Eg-9_jkK30F0EnyYRah-u9aNMcuX3yuXg-5WOiZzQ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378" y="869647"/>
            <a:ext cx="3671888" cy="1428750"/>
          </a:xfrm>
          <a:noFill/>
        </p:spPr>
      </p:pic>
      <p:sp>
        <p:nvSpPr>
          <p:cNvPr id="32776" name="Rectangle 25"/>
          <p:cNvSpPr>
            <a:spLocks noChangeArrowheads="1"/>
          </p:cNvSpPr>
          <p:nvPr/>
        </p:nvSpPr>
        <p:spPr bwMode="auto">
          <a:xfrm>
            <a:off x="4572000" y="1052736"/>
            <a:ext cx="4752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800" b="1" dirty="0">
                <a:latin typeface="標楷體" pitchFamily="65" charset="-120"/>
              </a:rPr>
              <a:t>魁格˙柯伯格（加拿大）</a:t>
            </a:r>
          </a:p>
          <a:p>
            <a:pPr eaLnBrk="1" hangingPunct="1"/>
            <a:r>
              <a:rPr lang="en-US" altLang="zh-TW" sz="2800" b="1" dirty="0" err="1">
                <a:latin typeface="標楷體" pitchFamily="65" charset="-120"/>
              </a:rPr>
              <a:t>craig</a:t>
            </a:r>
            <a:r>
              <a:rPr lang="en-US" altLang="zh-TW" sz="2800" b="1" dirty="0">
                <a:latin typeface="標楷體" pitchFamily="65" charset="-120"/>
              </a:rPr>
              <a:t> </a:t>
            </a:r>
            <a:r>
              <a:rPr lang="en-US" altLang="zh-TW" sz="2800" b="1" dirty="0" err="1">
                <a:latin typeface="標楷體" pitchFamily="65" charset="-120"/>
              </a:rPr>
              <a:t>kielburger</a:t>
            </a:r>
            <a:endParaRPr lang="en-US" altLang="zh-TW" sz="2800" b="1" dirty="0">
              <a:latin typeface="標楷體" pitchFamily="65" charset="-120"/>
            </a:endParaRPr>
          </a:p>
          <a:p>
            <a:pPr eaLnBrk="1" hangingPunct="1"/>
            <a:r>
              <a:rPr lang="zh-TW" altLang="en-US" sz="2800" b="1" dirty="0">
                <a:latin typeface="標楷體" pitchFamily="65" charset="-120"/>
              </a:rPr>
              <a:t>（</a:t>
            </a:r>
            <a:r>
              <a:rPr lang="en-US" altLang="zh-TW" sz="2800" b="1" dirty="0">
                <a:latin typeface="標楷體" pitchFamily="65" charset="-120"/>
              </a:rPr>
              <a:t>1982</a:t>
            </a:r>
            <a:r>
              <a:rPr lang="zh-TW" altLang="en-US" sz="2800" b="1" dirty="0">
                <a:latin typeface="標楷體" pitchFamily="65" charset="-120"/>
              </a:rPr>
              <a:t>年～）</a:t>
            </a:r>
          </a:p>
          <a:p>
            <a:pPr eaLnBrk="1" hangingPunct="1"/>
            <a:endParaRPr lang="en-US" altLang="zh-TW" sz="2800" b="1" dirty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71800" y="692696"/>
            <a:ext cx="3563888" cy="738336"/>
          </a:xfrm>
        </p:spPr>
        <p:txBody>
          <a:bodyPr/>
          <a:lstStyle/>
          <a:p>
            <a:pPr algn="l" eaLnBrk="1" hangingPunct="1"/>
            <a:r>
              <a:rPr lang="en-US" altLang="zh-TW" sz="4000" b="1" dirty="0" smtClean="0">
                <a:solidFill>
                  <a:schemeClr val="accent2"/>
                </a:solidFill>
              </a:rPr>
              <a:t/>
            </a:r>
            <a:br>
              <a:rPr lang="en-US" altLang="zh-TW" sz="4000" b="1" dirty="0" smtClean="0">
                <a:solidFill>
                  <a:schemeClr val="accent2"/>
                </a:solidFill>
              </a:rPr>
            </a:br>
            <a:r>
              <a:rPr lang="zh-TW" altLang="en-US" sz="3600" b="1" dirty="0" smtClean="0">
                <a:solidFill>
                  <a:schemeClr val="accent2"/>
                </a:solidFill>
                <a:ea typeface="標楷體" pitchFamily="65" charset="-120"/>
              </a:rPr>
              <a:t>了解童工狀況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7350" y="2060376"/>
            <a:ext cx="4032250" cy="3889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400" b="1" dirty="0" smtClean="0">
                <a:ea typeface="標楷體" pitchFamily="65" charset="-120"/>
              </a:rPr>
              <a:t>    </a:t>
            </a:r>
            <a:r>
              <a:rPr lang="zh-TW" altLang="en-US" sz="2400" b="1" u="sng" dirty="0" smtClean="0">
                <a:ea typeface="標楷體" pitchFamily="65" charset="-120"/>
              </a:rPr>
              <a:t>魁格</a:t>
            </a:r>
            <a:r>
              <a:rPr lang="en-US" altLang="zh-TW" sz="2400" b="1" u="sng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400" b="1" u="sng" dirty="0" smtClean="0">
                <a:ea typeface="標楷體" pitchFamily="65" charset="-120"/>
              </a:rPr>
              <a:t>柯伯格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實地走訪孟加拉、泰國、印度、尼泊爾和巴基斯坦，親眼看到兒童受虐的事實。  他發現，大人不但沒有全力愛護兒童，反而是造成童工問題的元兇，從此，他相信：兒童必須為自己爭取權利，他勇敢的為全球兩億五千萬童工請命。</a:t>
            </a:r>
          </a:p>
        </p:txBody>
      </p:sp>
      <p:pic>
        <p:nvPicPr>
          <p:cNvPr id="33796" name="Picture 4" descr="hqdefaul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15347" t="5879" r="1181" b="5879"/>
          <a:stretch>
            <a:fillRect/>
          </a:stretch>
        </p:blipFill>
        <p:spPr>
          <a:xfrm>
            <a:off x="827584" y="1556792"/>
            <a:ext cx="2914650" cy="2185987"/>
          </a:xfrm>
          <a:noFill/>
        </p:spPr>
      </p:pic>
      <p:pic>
        <p:nvPicPr>
          <p:cNvPr id="33797" name="Picture 8" descr="3001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4005064"/>
            <a:ext cx="3001963" cy="2390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20688"/>
            <a:ext cx="7834064" cy="1143000"/>
          </a:xfrm>
        </p:spPr>
        <p:txBody>
          <a:bodyPr/>
          <a:lstStyle/>
          <a:p>
            <a:pPr eaLnBrk="1" hangingPunct="1"/>
            <a:r>
              <a:rPr lang="zh-TW" altLang="en-US" sz="32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成立</a:t>
            </a:r>
            <a:r>
              <a:rPr lang="en-US" altLang="zh-TW" sz="32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國際兒童解放</a:t>
            </a:r>
            <a:r>
              <a:rPr lang="en-US" altLang="zh-TW" sz="32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2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今日領袖</a:t>
            </a:r>
            <a:r>
              <a:rPr lang="en-US" altLang="zh-TW" sz="32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32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組織</a:t>
            </a:r>
            <a:br>
              <a:rPr lang="zh-TW" altLang="en-US" sz="32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32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是國際性的兒童互助組織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1754175"/>
            <a:ext cx="8640762" cy="2836863"/>
          </a:xfrm>
        </p:spPr>
        <p:txBody>
          <a:bodyPr/>
          <a:lstStyle/>
          <a:p>
            <a:pPr eaLnBrk="1" hangingPunct="1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致力於免除兒童被剝削。</a:t>
            </a:r>
          </a:p>
          <a:p>
            <a:pPr eaLnBrk="1" hangingPunct="1">
              <a:buFontTx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魁格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柯伯格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歲（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1995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年）成立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國際兒童解放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組織到現在，二十年間，這是個成員都未滿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歲的兒童組織，已經有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個國家參與。在亞洲、肯亞等開發中國家成立了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450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所小學；協助其父母找到工作，增加家庭收入，以</a:t>
            </a:r>
            <a:r>
              <a:rPr lang="zh-TW" altLang="en-US" sz="2400" b="1" u="sng" dirty="0" smtClean="0">
                <a:latin typeface="標楷體" pitchFamily="65" charset="-120"/>
                <a:ea typeface="標楷體" pitchFamily="65" charset="-120"/>
              </a:rPr>
              <a:t>支持兒童繼續上學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；另外，</a:t>
            </a:r>
            <a:r>
              <a:rPr lang="zh-TW" altLang="en-US" sz="2400" dirty="0" smtClean="0">
                <a:ea typeface="標楷體" pitchFamily="65" charset="-120"/>
              </a:rPr>
              <a:t>捐助</a:t>
            </a:r>
            <a:r>
              <a:rPr lang="en-US" altLang="zh-TW" sz="2400" dirty="0" smtClean="0">
                <a:ea typeface="標楷體" pitchFamily="65" charset="-120"/>
              </a:rPr>
              <a:t>5</a:t>
            </a:r>
            <a:r>
              <a:rPr lang="zh-TW" altLang="en-US" sz="2400" dirty="0" smtClean="0">
                <a:ea typeface="標楷體" pitchFamily="65" charset="-120"/>
              </a:rPr>
              <a:t>萬所學校醫療用品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，設立</a:t>
            </a: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</a:rPr>
              <a:t>醫療診所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</a:rPr>
              <a:t>改善飲水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包括在尼加拉瓜建立輸水系統 。 </a:t>
            </a:r>
          </a:p>
        </p:txBody>
      </p:sp>
      <p:pic>
        <p:nvPicPr>
          <p:cNvPr id="34820" name="Picture 4" descr="ANd9GcQZbHsdeW9F04sDUXBTG_ANx8DDaxOV1CdRp5K823w9wbREUs0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4208" y="4708699"/>
            <a:ext cx="2562225" cy="1781175"/>
          </a:xfrm>
          <a:noFill/>
        </p:spPr>
      </p:pic>
      <p:pic>
        <p:nvPicPr>
          <p:cNvPr id="34821" name="Picture 6" descr="CRAIG-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06354" y="4687887"/>
            <a:ext cx="2260600" cy="1674813"/>
          </a:xfrm>
          <a:noFill/>
        </p:spPr>
      </p:pic>
      <p:pic>
        <p:nvPicPr>
          <p:cNvPr id="34822" name="Picture 8" descr="Craigkielburgeras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3136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Craig-works-with-Kenyan-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941168"/>
            <a:ext cx="2304255" cy="167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8"/>
          <p:cNvSpPr>
            <a:spLocks noChangeArrowheads="1"/>
          </p:cNvSpPr>
          <p:nvPr/>
        </p:nvSpPr>
        <p:spPr bwMode="auto">
          <a:xfrm>
            <a:off x="1979712" y="764704"/>
            <a:ext cx="4824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3600" dirty="0">
                <a:solidFill>
                  <a:schemeClr val="tx2"/>
                </a:solidFill>
              </a:rPr>
              <a:t>參與</a:t>
            </a:r>
            <a:r>
              <a:rPr lang="zh-TW" altLang="en-US" sz="3600" dirty="0" smtClean="0">
                <a:solidFill>
                  <a:schemeClr val="tx2"/>
                </a:solidFill>
              </a:rPr>
              <a:t>世界，關懷</a:t>
            </a:r>
            <a:r>
              <a:rPr lang="zh-TW" altLang="en-US" sz="3600" dirty="0">
                <a:solidFill>
                  <a:schemeClr val="tx2"/>
                </a:solidFill>
              </a:rPr>
              <a:t>世界，</a:t>
            </a:r>
          </a:p>
          <a:p>
            <a:pPr eaLnBrk="1" hangingPunct="1"/>
            <a:r>
              <a:rPr lang="zh-TW" altLang="en-US" sz="3600" b="1" dirty="0">
                <a:solidFill>
                  <a:srgbClr val="FF0000"/>
                </a:solidFill>
              </a:rPr>
              <a:t>年齡與能力</a:t>
            </a:r>
            <a:r>
              <a:rPr lang="zh-TW" altLang="en-US" sz="3600" dirty="0">
                <a:solidFill>
                  <a:schemeClr val="tx2"/>
                </a:solidFill>
              </a:rPr>
              <a:t>不是問題。</a:t>
            </a:r>
          </a:p>
        </p:txBody>
      </p:sp>
      <p:sp>
        <p:nvSpPr>
          <p:cNvPr id="37892" name="AutoShape 1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37893" name="AutoShape 1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37894" name="AutoShape 14" descr="data:image/jpeg;base64,/9j/4AAQSkZJRgABAQAAAQABAAD/2wCEAAkGBxQSEhUUExQWFBQXGRcYGBgYFRcYHBcYIBUWHBcYGBcYHCggGB0lHxUUITEhJSkrLi4uFx8zODMsNygtLisBCgoKDg0OGxAQGywkHyQsNCwsLCwsLCwsLCwsLCwsLCwsLCwsLCwsLCwsLCwsLCwsLCwsLCwsLCwsLCwsLCwsLP/AABEIARMAtwMBIgACEQEDEQH/xAAbAAAABwEAAAAAAAAAAAAAAAAAAgMEBQYHAf/EAEAQAAEDAgQDBgMFBwMDBQAAAAEAAhEDIQQSMUEFUWEGEyJxgZEyobFCUsHR8AcUIzNi4fEVgrIkcpI0Q4PC4v/EABoBAAIDAQEAAAAAAAAAAAAAAAIDAAEEBQb/xAAvEQACAgEEAQMDAgUFAAAAAAAAAQIRAwQSITFBEzJRBSJxI2FCobHh8BQzYoHx/9oADAMBAAIRAxEAPwCeXWhECMFo2mbcKhqGVECEqtrJuR0hdBXEIV0VuDBDKutXQVKCs6xk6LppQjMfC6XoeS1QGUwlKdJu6SzLudSi7HHdNGy4WN5JIOXSVVF2Gyjkk3uRxCK+FCFd7U8YFJuQZg43kbKlMzVcxAMtubfVX3ivBu9fnDsrojSU8w2EaxoERpMc0mWPc+QlKkZtXoOY3MRHSEfhlVpJFamHAiGmJynnCvPGcIaoIAGmthPmqBxOg5ru7gh7TsZnp/ZLePZK0Fusf4/gT6zc7RAE2AAkbkX+qZmnlc0MaWPdaLFrhHlZRWFxtajVa6SL6OmPUKf4Zx97akuphzRMQNJKYmmVyM8bR/dwyWd4+DOYuPsIiEFezwulVIqOBuJidLIJm0GySARg1GBRw5NsVSCR0XIS4eELKrJQhCNCVhJYqzHkahriPYq9xFAq3Gu0IcXUaBmoOUX9ZsIBP9kj2PxtepVIf8IbeToNAI5uIJHRnW/a/B2mtmyCYFxOZwIggk6jpNkGUqlMtA8D3VhkbInIxtmkj7OnouX/AKhue5nZ/wBMljcIlyDUcU1HcNc9hqB5LmlxLDqWg3ym2g030ndSjSt8Mqn0czJhljdSEwxdIR3LkIxYUIFpR2rpd0VFiQYV0tKNmXJVlWhKqQ0S5wA6qp9pe1dOmwtoOzv3IFmqX7WcOdXpZWOiLxzWZ1uG1G1CI0tO0/ilTcl0Etpx/H8S4zneb7KHrcRqPcSXEkkEneRurPQwFWg4HLDXfbgfiUzx3DMkuMAvLoj8tghprlhpoV4eKdUGo94GUDw3zOPTon3D8XSDZqDx5rgCLRZQuHa1lN1S7RduUnUxcgpNmKa8gaOgmbm8WEKrfguvk0LE9qqLWgMkmB5D1QVCwuEqvLQGEgidLe6CW55SbYmwowCTZWadHA+qUbdbTMdARghC6rIBJ4t4bTeToGmfZKhU7tZ2m7t7qDWggZcxvM+F0QPRTa5dBR7Vh6/Gm0msztMtbci+3+E8/wBDfXZ3zyaWI1pXJFIfde0GHZvtcrRoq7wjiNHEYqmKhDQHA5dZePgb08UG/KN1pAWPDpttuaN2p1TdKDKR/r7qLm0sVTdReTAcLsf1a7Q+WvQKd4Zxhr6mTQOEjz5eov6KR4nw+niKbqdQZmu9wdnNOzhqCs5w7n4bEOw9Z0vZBa8faafhd0PTYgoZ4vRlvj0FjzLUReOXZp65CrPZ3tKatd9Co5pOrCBEwBmab3Op91aFtXVnPkmnTCwuQjSgrBCwuEIxRSFCjhCa1cAxwIjyPJOXuA1TR+OGjRKpyS7CUW+iM4l2e7xgHeOzDTTKY0luigcTgXwxoAcW/FOszpcadQrU9z3b+ia1cQwHKJe/7rAXu9hYJUpobGBB4vs93zYMMEg6Cx6I+G7N4eh4yG2+0828/NWbC8DxVWCcuGYfvHPUjy0b813H1eH4CHVXitVH2qpzGf6WCw9kltDUiLwuEqV//T4d1Qffd/DZ6F1z6BBQnGv2oucYw7DA3dYejQuK+S+A+SDMwOSdsquAs8jpKbhsarjKgOiHcBQ8/wBQqj7ZRm8Qq/fKaME6rsK97+StqHb+K1Ro73hVLjVbv6rnuAkwJFpgR+CnsQ/I0u5A/wBlV3tXT0C4cn+BGXtJEh2L4SypihUqVIFLK4NOpd9kZvuiJjWQFq7YOl1lfZ54h43kE7SIgfRTh4j3IzF+QeevpukZ8lZGqCULReoVC/aVwBzqZxdG1SmP4g+9T5jkW3PlPJHw/bxjT4szxzyqd4b2lw2IBAcLzLXDY6yDsg3pk2yjyY/w2uWlr2uhwIII1BFwtn7N8YbiqIeLPEB7eTo26HULIOI4BuHxFWm2HNa6GOF5abj1EgHqCpfsnxc4WsHH4HQ146Tr5jVbli34+OwZPk1yECE1ONkS0W5priapiXODR1MLC5pBLG2PquJaOqQdXcdLJi1ziC5lN9QcwMrf/J2vonOGwFWoJfUFJv3aYv6vd+ASnkGrEhPEvYwTUeG+Z19N0jhzUqmKFFzh9+p/DZ87n2XcVxPA4KS4tdU5kmo8+pmFU+M/tJqPP/T08o0zP39Ag3Nh7Ui8HgrQM2LxIyj7FM5GertSofiH7QcDhGmnhGBxv/LECer91mOOxeJxR8b31CdG7a2sLBO8D2Web1CGDpc/kqr5Lv4HnFu3mMxJgO7pptDNfVyi6XBK9bx5SZ+04/ibq9cI4FRpwWtk8zdP8S2xCPpAXyU3hHZZknvHF3QWCCtfDKUz+SCqL4JNckAassLs1vmmtHFQZFuh3SGKeWhpEuYdwEpWdIDnACNvwWNIYPaPEHHZTdCrTIb4XybHpzVPw3FW5rloGk6CVZKfaJrHUaVPK8vJk7ARqDvoiqSKVHe0XdilDcwJcNeQufwVWc7dWTtxiCRT6F3sQ1VDvgDfRdv6fJegn82Zcy+8sHZJrSzEVa1u7bLWj7oBNzzmAoOtVdWdmdqdOQHIKX4PiKZoYwFwD+4IYJ+K5zeohttblV/DVcpWHV8ZH/ng2aaKklZI4fgz3CwTcYd9N0gwQbEaq3dnuKsa0yBMf5UTxjEMPwrJ6hs9BFexYpvqEvMPdJMExO9tkf8AdiN7eaSxOFa8mTBFweX9rIrqujQdF6DTP9NNpHHyr7mkXDB4usWMIrOAygRItAjl0Uz2eqt/ee8rHPDIBebDqBoFmHFXODZBI03XGuda5u3muPmVTl+WaoO0jYu0X7QKNIZWO753JnwjzKz3i3bXE4gkA92zk381C0MK8iQxzvIG3mdAnTeCVRJLYkTBc2Y8plKsNJg4VwqpiHOy3gEuc420O/NWzgHZKmGMdVJfImBYae6ddk6OSi9pgE5j5+HRWHBU2mmy+jR9EcHyBPob8NwlNmUMYBBGgj/KcYrDsJ00klL4NgbbdEqhoD51It1sj8AeRLstQHdv5Z3e0J69kHRNOB+Ci7KQPEfoFIs8UAkWQx6oKfubFqTbaWMIIocRvyXUSAtGc8P/AIWdhBIJc4DofohxDDd60OEF33XaKwnCjNKV7lu0LAppc0adpQOMcCqsotb3YJe4mGCcsqer8GZSfRcxhOVgtezlYWtSl77lG83FJFNN1b6Kl2qYalMbODhPkQR9YVOqtI8DjfYrVzgw+cwsbHy6rPuMVWUcQ+g5tmxlJvYgETbr8l0vp+aLXpvgz5otfcQ+GwVTN8QA5pwzw/ZLhOwJ+QTp9QD4dF3hWJbSqQ+IIm9weYTtfh247j4YeineSn5OYfEVM4DaLmA/aLXCx6OXMTjXZg3uXHL9oA+/JWShx+jTIIoONMG2Rk5namwNh1TXEcbpVHuii5jdXB7QMvLXX2XH/ejp/wDHcVrFvlwkZZA8wZIHv+S41hbqluJgVajnN0ygehkn6gpnRe5wynUSD5Ddd/Sy24U5fBx86vI0hTiAmiT5J9wbA52tcRYNA8za3tKbYxv8Fw/WqleAYbvW0qAzBwDHl02aIdmsN/h9fJcrLK7ZoxRtlibSYWZaYt94h0Dqb6clHcTAFAkEyTGpOmxMx8lo+E4Q0hotAEEH7UkF085hTDuy9J7CQxrDH2bfIWWRNtm140lyYpw/H1KeUeItPMb+cf2Vm4bxMO0+yIvqfIjTRSHFOzjqLXFmZ8Xy21F5BNh5KoFkOguNMmD8MnSYjSbxCJZBc8RoWGpnNM6pHiGGzOHQH5hJ9lnh1EPFwc0f42T2pdr/ANbLV2jD1IjeCt/6e/N31Ck8Gbmeqb8PoRRjqfqnlOhr6oYR6CyS5YZhHinogjGjaOcfRBNFENJPojkdEqMObo1HDGIErlm3cJwgaJOieU8MT9kpWlgHciFRNxHYfDPbMhZr2+rD98LYEhjMw0vciDzjKtfbga2xCyr9pWGOHxRL2Al7Wva6N4ymD0y/MLf9Pr1XbrgTn9vCIDCutGnmlq9EVBe0aFN+GHMJOt1I5JC9NCMZw56Zz5NqQMNSyQWgnn/Ee32ymPkm+McHvLcoDtY7xzyLXJk6n9Qg5r23bLm/TpCXw+KP3SD7LBl0EJv7Ptf8jTDVTiqfJaHUaFHhNBtdrTi8Q51WlEZmU5F3f0FjRANpcPNVajhg0vdzsOmlk5YKZdnrEudpncfEBoL7gARBSeIpFocZDmuu1w0IEXHslx08seneOT55f9kA8qlktIQYZBHVWTsY0ML6tQmHPyt3sOX19VXqWhWscB7OD91YIEiDJ3Op8pXLyPg34E2yX4PxTD1XENfcaiII9FNuJynKbD9fiqnhOzOWu2oXukC48OgnUtaJ9lHcYxeLa+aZDKQNnGTb+qBYLObr45LDxGrY3hZt2ur5TTIgONpAiRz9FY6/GTVGV3xi5i7XDmCNRoqP2wxwdky6tdNtrf4VxjyLyT4LL2HxBLXtiwJjz3UrjcwMA2gkqN7I4NzaLXv+0CY6QMqd1nuLXO5SFpXtOe/fwOuHf+nZe5n/AJJ7gTrfmmOFB/d2es/+Sc0qBVwXTKyPv8jxhHiJ5/gupBzDpG8/JcTBRLkeS6wWQFSNkrTqc2rmmyjjDyRylGxyRnPA3ChdCAc7ZQPbHss3iFEMd4ajJNOpGhMSHDdpgT5BTlTEjYlQePxDi8QXdLn8FaltdoqXRk2I4LWwbu5rNyvAsQZDhNnNO4+aPTV17fcPe6jTqmSaZvP3XRPsQPmqTTC9RosvqYU32uDm5o7ZHXAi4QkG49l3RAs3C12KOWdpB6FLmS0gxebdYsQkHCb6H9e6Ox3PVBOKnGmToJwxgLmg6FzQfcStZ4dxGqMtIFoMTPSbQN9llgwriC4C2syOV1oHZ+jTxGGwz6rQ74XAkx4m5gDO0g/Nea1EadfDo7Okf8yRw/anD5Hh1Xu6mbI5r/CbG/vCkuHVqVenANxoQSLbEHcFQPaTshTzd8xzs0fy6rc4dAAAFRjgY6nombatcAOe1lCBAyuzDk1ugE9BPms8lRsTbVsecfoU6ImBIm+nnMarPsFwd2IqF7wcgdLh6mWx6C6meN8UfVLGjxmYMW21nYW1ViwzG0mNBABNzlFpNzA5XTMcbMmeaSOcPqyYEwAYCa4rEwCwDmSpLDOb8Q0gx5SmGKrsMugyZGidLoyQ7Diqe6pgWFv+RTzhjyRqf0Vylh81KlHT6lK0cIQP1zUimSbQeje5J+IxfoggaZBA5En3QTBZMCf0EbIeZKeioBtGq410axC5pvG8W3STmkndPahbz8kmXBUUMnYadITStgHEzMKU7xoRG4sA7HopQLVkLieHPLC2ZBBEHkRdZOx0Eg7SPmtuqVG8/dYzx4GjiKjAxzvG4gtuILiRceYXY+lSSck/2MmpjwmBhnzQLeSToyRcFp6paF3UjFYUhFK7dFJULH/C8T4KjZ+EE38t1P8A7LeP0XYUYauYc1zspNpBMwDzuqDVxxY/I0iHA5rT4QCSPI/gmnAneAzpP4BcDVwTzSOlhyNRibpxQ4eg0vfWhuobmBJ6LOeOceOJeA3w0m/A0bcyebjzUF3Yd/lWfh3ZYdyKtep3YcPC1olx5a6eX0WFxS7NiyOXRA4XFvOMo02aXzDmCP8AHutLxdP9eip1DCNpGKY8U5i4wXbRLo6C2iub8RTc0uzWLZ6g7hMjJcmbLB2guHb4Y5BR2PqhoyxMDMfdS2BDZJGkfgoPHYlrs5A1GUfmqnPgrHj+6iYwtd3d04MCAfkU9w1QluuwUfhxlp0p5D/inmGNtdICKD5oXOqFcMJ8ROs/VBJ0KkR6/VBOFEoabiPi+SOKLou5JjEEWyylqdaPJc43WANNt1x9M7Tf5Iza299dAjGvP6hUVYzq0CfRImg87R5KV71u66yqJ2tzV2URT8C43lZPwrhVStVdmNSnSBdme4ySeVNlg68XJA1vstL49xbNLKZhpm435meWigcKwFsciQbyddydSu5osE8cG5OrONq9cnKoK68lL4jwipTMvz5fvA/UCcqYjCu1ZVdHUBw/ArSwwCIUBxLs8yXVKbXlxJLmtfl1N3Nm09DbXeF0otVyZo6zmpL/AD/srdEuGrmnyt8kqKTnEBoLnHQBSuD4K1zvH3jWj7L2tk/7xb5JHGcVAPcYRmUuOUuFy46fFqUU80YoYsyk6j/YbuwVRrm06eVwJBrPMG4cAWsO48LmnyOkqGx2EfQrPa1jizMXCBbKb66W09FfGYYU8tMXyNDSeZiSfUuJTPjDKbqZFUkM1dBiwvc7Cy89ll+pJ/udnCnLHH8Fb4Zi6HeNa59zFols7NLtL9LdVb8RXc4y4knT+0bKl4/gbqlLNSphgF2sjxubuXOJmdwP8Kd4JjTVw7Sfjb4Hc8wtcbEiD6pE+eTTjtcMkA+8DU/r2TttQMjMPA7wuPIc0lSpAefNKOMghLGNFpNEwLSOY3EW0SNLh7RPhHso3hmIdlyyTlEROrf7J4RUeCBPmlyZnqmLY3EMptc8mzQTGug2VHxVSriGmq+tkadGAx5aaqy8c4e7uHSSZB9NLwOSoVRuQFuYOuQLH5ooSrkZDGmO+E8ddhagOZzmEEFpJPOCJ0XUTgPATWq5neKm0EkgyCSIABG+p9EE2U4+RLjya5k5FGLOZkpGm0gzeSPmnIPijoJ81nCO1KVpHuFwa3KUc0AW6lNsubVQgc1xMH0TPitYina2a0dE+Yz6clE8bEd3/u/+q0aRJ5o2Z9Y2sMmiBrP8U8mC/mf/AMtSNVzg4lrC6dcu/qd1xrdQDOR0O8hLm/8AJvsla9ckRny+QXoezzfTFcPXcZBpkDrl+gKrnGO0dalUIaG93o0wduZnVOMTx1jPA919CWmTH53T/AVMM+mcr2vbHiDoNuoUfwmFHj7pR4Khje0Veq0tLsrSIIAAkeeqsXZzhTcNTdiK1nBpdB+w2L/7iPbTmn2E4Jh5FRtIAzLbmOhyzHyUf2r4lLmYdgzE+JwmBY+HMdhmjziEnI9kXJmnF+rJY4Kk+ztbG5QXPIG7iTYHUifVQeZ2MqBwae4ZpMgVH843aFI4fBAkd8A9203aD0YbDz16qRqSNNFw3I9MoVx4CYaqTZwg/VHZh2hxcPidE9SLAkc4tP5BJGSg4RqgGDuUUlMatY+fREe6o/8Alva2NQ4EnysRHooQk2Vi0hwMEaK78ExDK9PMLOFnDkf1cLK6+FqQf4lSm7ZwqOez/cx9wpn9n/Fan7z3FaA8h0xo8BpIcBzFvRyklaFyNDqMBaREzIjzt9Fl2LoYajWcGUO8yuN6ryWkjYMbALfM3hapi2HunlrpcWnLteCsSfULQCdtfxXR+laaGWUpT8eDFq8soJKPks9btdWczIGUmMGzGlseV7IKs95dBd56bAv4Uc31Mj8s2SpMzFrDX8ETvDJ66JYMJiTr+iljRtzIXizu0JPaTyBO4SlLDTbqj1DcfrZGkzP69VRKOsw86WP1UL2no5O7Ot3A+oEfRTQrE9OvJR3HsPnoug3b45gnQGfkStGmntyxbEarHvwyS+CqtpjvC8W8Pi5EDQ+l/dGw4bAc2HAiZF7dFAdoamJpUiQ5jqbvCSBch1o5XnUJrT4jiWGBh6gOkZSR8gvRKST5PNem3FNFop4pmaCCD/2kItegahmpDKTTIbpmOxedh/T/AIVfPaRx8FTDvzbCHA/n7J7hMa8kE0Ht5Fxlw8g8kj5IrTBeOUex1je0mHY1+WoHOYLhs+06KrcHe6qKld/xVHWHJrZDWj3PmrRwbgDH45tepBp52nuy0eJ+UCak2MaxzEqa7Z9nWUmOrUclJgdDmSGic0Duxpf7o9Fytdkk/tZ3PpmPGvvXZWQcw09kdpKj/wB4cGkt15FMa3Eqh+EhvMxMD9bLnpHYJ17nHomdesGfEZJ0CgcXisQwF4qB7eRAn0yj6pqzi4PiJh2839kSgwN6XDLXSk3Rc3MQRv8A3ROH4jM0aehke+iUqUN9fwQBgdiQNTHU6KR7NMbTxLKpyvMFrSDoXRrz3HqVDVnBgl/oNSfIBDB4E1K+HDiWA1WOcAfhaCCBG5JyydrqUVLo0jiPEXMpvdawJ+SyLFO8B53Ur214tWfin4ch1jFNoEZhzjeeah+z1Tvawa8DKJmdzsOvP0Xa0GzDB8238HK1LcndcIccIwD65EWaBcn9XQV1pUw0WCC2evM5sptvgulJx/ynDXTv8vxTQP6lHZVF59/7ryh6MUa0nlr7+qM5pARKdQ8xdCpUIdDbxAEGRpcqEFCwk2PyRgOcc0kyqRrr9U4cydoH15yqIUPtRhm4RpfUGfDFzYgZshJlocBcCQIPlzRMDxWjW+Co13Sb+2qs/a+q1uDqkhpGUNAcA4EkgCQdbmfRZrT4JhMTGSaNX7gIg9Wh2o6Art6LUSmql/6cTW6SEXauv6Ftq5QPE6B5wmVTGtA/hN71xMQ1zR5SSfpJVb4jhP3Rk1XuxBH8qmQ4tDubzJt0kflXOHdpKuGxffthzjZ4IEEGAQPukAWjSBtZas2q2cJcmbT6H1Fub4/qbD2W4PVzCpWAYGkvy3DnOMkSDdrRreCYNgFVu32OdVx/dud/DpU2ua3bO6XX6wQeei7xP9opNI0qVGoyuSWtaC1zdfEXOBLnOgagc7qvsbUNMVa0mqXlzydTJi/oG+wXHyzlN7pHd02KMFtiOqDwZTCvhnDRojz/AESU+iCHDTdHr4fNdpjokWbCDpPLXXbA9/mo7ivDMgLqZDmTMCMzR+Lb/TzU9W4dVfbwtHPNPyhN6nB2MB7yrA84GnzTIyoVONqhrwTifcw1/wADrtdt129xsVYKmNYTArsbOwcM3uVUOC4kjNTs5p2IkT0B5hWDBUaZH8tjZ5NEH1Flc0rJjbaFHYljXZaRzVT9t3jI8glcDhxTdndUJqHdxE84A5zFkh3ZPhpDw/0gNb8hdK0+Hx4qgEiI85sgsZRqtWuDR7wtF6eba0tkrGMKyAMtiDPrzWuYP/qMIGA5Q+nktEggZT9FkdZga9zZuCR5wY0W76bKEW0+2YNVFsvPD8R3lMOHr57oKD7PYvuy5jzlBGYTa+h15yEFvbSdWcicGn0aR3RE5jA5ocoJM9EqGA6QdCRyul2ho+mn0XnD0QQx1HNEJ8Vha2pKWsLXPJca4Tv6fhChA1Cr+d/wShxBJ6HqOSaNaBu6+gP90V1QNaXOIaBeY2UIUD9qXGMtenTy1AGNJuIY8ujxNnWIIna4VCq8Rz+K8jTaDzEK2dqCzF1HPfIPwtM3DRoOXMx1KjuF8GaaOV4uZM7i/hIPlC0wyJRoCWCTd/JA1MRVrvGZznudYS4n6nonFDs8XuILgAANBNzOikcJwd1FxcSCbgRy5+Z5JxhMH3jnyXZRHwuiTG5F/wDKuWS+UyRxJKmh/Rrue9rqwYKjWCkCIEhuhPV2p/sl67ZaZvb9QN1Gv7OUju8f7yfqj0uGGldtZ4H9RBHzSnT8jo2uKE6mLAgX+XzXBjo0JPQCU4bxBotAPWIn0SrMX/TCgQ1Lq79B3bfvO19l2jwlky6arubtB5bJ07E9AnGEoPqODd3GB+uSllUQ9Hss9z69an/Jp0qlSpyzAFwptOxMSDtHkDHUg/WlVYf6anhJ/B3yW3YbA02UO4F2Fpa6LEyIcT1PyWV9oew1PBsFR1U1mF4b8Ja5gIMTDiHAReAOfRFGd8MS+HwIUsfWNn1KFMdDJ9BMJ3aYzSBcku1P0AUMOFwYpigwbOMvcfLN+CXbwFhHjNR53NwD5BR0GnL4NF7CYtpZUYCCWkOBnmIMew91B4fCtbWeC0Zg9wmP6iojg1EYJ/f05ECHNk+IGB+R9EfG9qqTcTUJa7I4hwIF/hEjLbeUuUG+gJOuycxnDW16jc4BawSBzJBHiHKNEE142TTbTxFN7i13hdHw6EtNt9QfNdQbZFqFlz4Zie+Y2oIALZNt9xPQyE9zD121+qjOB8OdRoNpvjOJLiCdXEkgdBMC23VPTRNovtcfkoyxyx0bbWMFFkzpASNQnmZHLQI5q8uWttd4UIKOp20gDoqn2vx//stNgAX+eob+PsrLVr5G5n6NEmwiAJ/XkstxWNL8z3auJcfUqDMcbYzMvfl21PkpVxyhR/Dzvz/QTjHYnwlE/gcvkja9Zz6mQOIGpMEwPRSuFa0AZAIG8zPOfVI8FoQ0vPxO18th+uaXcyDmbb7w/FH+wnt2dqV3DVEfhWvuXE9E5c2TZJtZld0VFiX7qBoAid2SnlaEGiFCCNHDxcq2dicMH95V+6e7bbeAXke4HoVTOKYssAYy9V9mD6uPQarROybWUMHQa0lxDJdtLyS55nlJKklwBKXgmW0r8wPRVb9pDGvwzWF2TNUb44NoBtNgCdL9VZP9QbyDfP8APdNTV7x02LWmB1MXP4IFw7BSvgyzC8HpNH3z94mT77eiUq0QCMr3N83FzT0LXH6QVp+M4PRqg52AO+82zhyuNddDIWb9o8N+7OLSczTJa7nGxGxRqVjHFIicSHDM3MctiASTHryUdiMIXOHSJ8la+E8P7+i57gSJyjaYu4jmPhE9Cm7eCPvl12Bt8ymqXgRJctncPjA7C1KDjBzNcwn/ALhIHzK4kcBkpVnMr0y62wJg2PMTaUEM++CY5NI1FuKN5tysj0a+adxtsmVOs47H6QErRkbE9SfwSQh7mbufx3RnPaCBNvX8kzMk3mB0/UKC7QdsKOFJaB3tT7oMBs/edt5a3VqLfCKbrsedssWKeHIBvU8Ig7au+VvVZljKloCPxntbWxLg5wYA0ENaAYE66m509lHU8WHO/iTFz4ecHLMnSYnpKYsUl2FDNFKvJK0HQE24hUL4Y0wXWnlzK6KnhkFJcNYXvc4CYtf3MfJVFc2Pm6il8kxhXZQGgzbfdL1Kg9U3pGfhNxtv7IZJ1+agA8ZpIQdUSFCsGS0ySfhi45mfROKVYuORobpmdzHIdN0LZaRxjUXEVw0TBJ2A1J5BKYitnb3rWZac5QeZH6KZsxF9irRGguGw5ZmrVL1SDpo0bMb+e60rgcDDUhezGi8X8PzWeYiuA0k6AT+KuvZfjQq0WsdZ7GgHYFsQDp7+XVSVsXJUSPEcQAwCIOg8yucPpwwA7mU2fV76p/QzT9eyNisZkFtfoOaU2OxxpWOeI8RDAb3Gqi+D4HO44iq0mZ7sETDfvX3/ADTXA4U4l4c/+UDf+s/krWYFhAbFtvQhWKnIRNCm6+USL6AbJpiDTp3DCSZiGkx7J6XztI8kUAwRJKsAqXEXZ6uZ1MtMQHZHacpIQVtpCeX5fJcV2y7QwY8mLz0/LmlmvMwbctvmofhnEW1mtc2C2BLZBLSbnQWvOvJTlGo2BGn65q5RcXTBTvkiu0nEP3fDVHtnMBDT/USADB1iVkJYXGSZJ3PPckrUv2gkHBVIGhYZ/wDkasrw1SCm4uI2DJXKh1Q4Y4iQEnUw2VW3hmJYKcQJhReOcCTFkW8P018EAK+Vrp0F4U1gaOUMbvkEx965Me5UZjMKXuAIsSMxA21/AqWqOhw3sIVSJjvz4BWad9Ro6L/3SmGqGo4MM5jpG/l+SVezO2RYpfgQAqFxEOaPTzS26Q5LklRgKIcDLszRF4EfK+m8pPG8It4SAx0vqVHGHOj7IIsJFp5J9iasg303vb0Cr1Xirq5ygDK0NloOpG5/JKjGTGylFcBMY0PAa2W0xGVotpuU0bg3C7ST6qUwWBqVnQxpcfkPM6BSWK4fQoAjEYpgcI/h0m53jpMxfqB5pq+EKddsq2OJ8FIuBLzf/tAl0/T1V07P4RzQ4j4qjQB0bMz5FV4cXwrX520qjnQWycjTlJEgfFGkepT+l25ayzMOGiw/mSYFh9lXKMmuELU43yyzYus2i0AevsExwlJ2KdJltJturucDl1UfwvGMx9aHOytF+7nxPvp+au1HD5YiGtAjlA8ilba7ClkvoNTaGgBggAR6dAUcHKCSB7/VJd1rB9jH90c0hzHnyPmqFiVSpqb66rhrzcROmi6dDJ57x6wkmUw0a3PSP1/dWUcaTJMn0AEoLrS37Qt5AoKEKf2EYP3cOgS5z8xi5hzgFaKLRPt+KCCdm/3JfkrH7UJdqKYOErggEd1U+THEfMArGMGPEggpD2sJe9FmIgNi0i/sFHYyqRHnyCCCFe40P2CVWqe9oX1Dp6w2Qn8a9EEEUvAmHn8i1MwLfrRRbcS8Vz4jq4egywuoK49Mk/ch7xHGPAMOIsE57CYJlSo3O3NLnE3N40n20QQQL2sZ/Giy9vsbUo0GMpONNrnkENtIANpFws4GqCCbj9ojP7xyWj9eiSIt7oIIgRFtQtIc0kOFwRsea3HhVUupUXOu5zWkmBckdEEEvN0iodi5bed0QmSJuuoLONFaI8RSOIFj5/gUEFZR3C0gTEW/sgggjj0Cz//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37895" name="Picture 16" descr="Craig-Kielburger-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t="4353"/>
          <a:stretch>
            <a:fillRect/>
          </a:stretch>
        </p:blipFill>
        <p:spPr>
          <a:xfrm>
            <a:off x="423623" y="2248421"/>
            <a:ext cx="1619250" cy="2184400"/>
          </a:xfrm>
          <a:noFill/>
        </p:spPr>
      </p:pic>
      <p:pic>
        <p:nvPicPr>
          <p:cNvPr id="37896" name="Picture 11" descr="ANd9GcSLHVg44ltdlhzwGcAgBNHUnWRrR88eerWEJOxfVT0r0WAaCQ-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454" y="2147081"/>
            <a:ext cx="166542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5" descr="ANd9GcQrPIqs_dbbsPOsbCmMKRoroGKeLPRAZA0b_9l3px97kxe4Wzl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941167"/>
            <a:ext cx="2880320" cy="161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圖片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863" y="2127448"/>
            <a:ext cx="3836923" cy="255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2843808" y="3717032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b="1" dirty="0" smtClean="0">
                <a:solidFill>
                  <a:srgbClr val="CCFF66"/>
                </a:solidFill>
              </a:rPr>
              <a:t>石門棲地植樹苗 </a:t>
            </a:r>
            <a:endParaRPr lang="en-US" altLang="zh-TW" sz="2400" b="1" dirty="0" smtClean="0">
              <a:solidFill>
                <a:srgbClr val="CCFF66"/>
              </a:solidFill>
            </a:endParaRPr>
          </a:p>
          <a:p>
            <a:r>
              <a:rPr lang="zh-TW" altLang="zh-TW" sz="2400" b="1" dirty="0" smtClean="0">
                <a:solidFill>
                  <a:srgbClr val="CCFF66"/>
                </a:solidFill>
              </a:rPr>
              <a:t>為雷公蛙造家</a:t>
            </a:r>
            <a:endParaRPr lang="zh-TW" altLang="en-US" sz="2400" b="1" dirty="0">
              <a:solidFill>
                <a:srgbClr val="CC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980</Words>
  <Application>Microsoft Office PowerPoint</Application>
  <PresentationFormat>如螢幕大小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1_流線</vt:lpstr>
      <vt:lpstr>預設簡報設計</vt:lpstr>
      <vt:lpstr>投影片 1</vt:lpstr>
      <vt:lpstr>全球暖化，人人有責</vt:lpstr>
      <vt:lpstr>投影片 3</vt:lpstr>
      <vt:lpstr>投影片 4</vt:lpstr>
      <vt:lpstr>投影片 5</vt:lpstr>
      <vt:lpstr>投影片 6</vt:lpstr>
      <vt:lpstr> 了解童工狀況</vt:lpstr>
      <vt:lpstr>成立〈國際兒童解放〉、〈今日領袖〉組織 ---是國際性的兒童互助組織</vt:lpstr>
      <vt:lpstr>投影片 9</vt:lpstr>
      <vt:lpstr>投影片 10</vt:lpstr>
      <vt:lpstr>                    我到我們（Me to We） 推動世界改革</vt:lpstr>
      <vt:lpstr>投影片 12</vt:lpstr>
      <vt:lpstr>投影片 13</vt:lpstr>
      <vt:lpstr>投影片 14</vt:lpstr>
      <vt:lpstr>投影片 15</vt:lpstr>
      <vt:lpstr>投影片 16</vt:lpstr>
    </vt:vector>
  </TitlesOfParts>
  <Company>Chou Ming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Lily Chen</dc:creator>
  <cp:lastModifiedBy>tcv01</cp:lastModifiedBy>
  <cp:revision>158</cp:revision>
  <dcterms:created xsi:type="dcterms:W3CDTF">2015-01-02T15:03:50Z</dcterms:created>
  <dcterms:modified xsi:type="dcterms:W3CDTF">2021-11-15T03:35:55Z</dcterms:modified>
</cp:coreProperties>
</file>