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317" r:id="rId2"/>
    <p:sldId id="308" r:id="rId3"/>
    <p:sldId id="307" r:id="rId4"/>
    <p:sldId id="303" r:id="rId5"/>
    <p:sldId id="313" r:id="rId6"/>
    <p:sldId id="293" r:id="rId7"/>
    <p:sldId id="304" r:id="rId8"/>
    <p:sldId id="312" r:id="rId9"/>
    <p:sldId id="315" r:id="rId10"/>
    <p:sldId id="309" r:id="rId11"/>
    <p:sldId id="279" r:id="rId12"/>
    <p:sldId id="305" r:id="rId13"/>
    <p:sldId id="285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CEAFE-E50B-4C63-8C62-5C8121C3820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24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tdeCL440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fe.ddm.org.tw/wisdom2011/pdf/03/03-16.pdf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41437066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6922596"/>
              </p:ext>
            </p:extLst>
          </p:nvPr>
        </p:nvGraphicFramePr>
        <p:xfrm>
          <a:off x="445043" y="900258"/>
          <a:ext cx="8286780" cy="567479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1130">
                  <a:extLst>
                    <a:ext uri="{9D8B030D-6E8A-4147-A177-3AD203B41FA5}">
                      <a16:colId xmlns:a16="http://schemas.microsoft.com/office/drawing/2014/main" xmlns="" val="3656616402"/>
                    </a:ext>
                  </a:extLst>
                </a:gridCol>
                <a:gridCol w="1381130">
                  <a:extLst>
                    <a:ext uri="{9D8B030D-6E8A-4147-A177-3AD203B41FA5}">
                      <a16:colId xmlns:a16="http://schemas.microsoft.com/office/drawing/2014/main" xmlns="" val="2954697221"/>
                    </a:ext>
                  </a:extLst>
                </a:gridCol>
                <a:gridCol w="1381130">
                  <a:extLst>
                    <a:ext uri="{9D8B030D-6E8A-4147-A177-3AD203B41FA5}">
                      <a16:colId xmlns:a16="http://schemas.microsoft.com/office/drawing/2014/main" xmlns="" val="3644549462"/>
                    </a:ext>
                  </a:extLst>
                </a:gridCol>
                <a:gridCol w="1381130">
                  <a:extLst>
                    <a:ext uri="{9D8B030D-6E8A-4147-A177-3AD203B41FA5}">
                      <a16:colId xmlns:a16="http://schemas.microsoft.com/office/drawing/2014/main" xmlns="" val="3785228714"/>
                    </a:ext>
                  </a:extLst>
                </a:gridCol>
                <a:gridCol w="1381130">
                  <a:extLst>
                    <a:ext uri="{9D8B030D-6E8A-4147-A177-3AD203B41FA5}">
                      <a16:colId xmlns:a16="http://schemas.microsoft.com/office/drawing/2014/main" xmlns="" val="3785685932"/>
                    </a:ext>
                  </a:extLst>
                </a:gridCol>
                <a:gridCol w="1381130">
                  <a:extLst>
                    <a:ext uri="{9D8B030D-6E8A-4147-A177-3AD203B41FA5}">
                      <a16:colId xmlns:a16="http://schemas.microsoft.com/office/drawing/2014/main" xmlns="" val="1813222844"/>
                    </a:ext>
                  </a:extLst>
                </a:gridCol>
              </a:tblGrid>
              <a:tr h="18998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人物</a:t>
                      </a:r>
                      <a:endParaRPr lang="zh-TW" altLang="en-US" sz="3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51741003"/>
                  </a:ext>
                </a:extLst>
              </a:tr>
              <a:tr h="188748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32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阻力</a:t>
                      </a:r>
                      <a:endParaRPr kumimoji="0" lang="zh-TW" altLang="en-US" sz="3200" b="1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1800" kern="1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94841467"/>
                  </a:ext>
                </a:extLst>
              </a:tr>
              <a:tr h="1887485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32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助力</a:t>
                      </a:r>
                      <a:endParaRPr kumimoji="0" lang="zh-TW" altLang="en-US" sz="3200" b="1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62573509"/>
                  </a:ext>
                </a:extLst>
              </a:tr>
            </a:tbl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3217529" y="990282"/>
            <a:ext cx="1306030" cy="1868552"/>
            <a:chOff x="2789518" y="885106"/>
            <a:chExt cx="1119870" cy="1757808"/>
          </a:xfrm>
        </p:grpSpPr>
        <p:pic>
          <p:nvPicPr>
            <p:cNvPr id="4" name="Picture 2" descr="http://img.epochtimes.com/i6/121228004300231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737" y="885106"/>
              <a:ext cx="1007512" cy="1326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2789518" y="2181249"/>
              <a:ext cx="1119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陳俊翰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4603583" y="1008197"/>
            <a:ext cx="1427856" cy="1769208"/>
            <a:chOff x="4529771" y="900258"/>
            <a:chExt cx="1427856" cy="1769208"/>
          </a:xfrm>
        </p:grpSpPr>
        <p:pic>
          <p:nvPicPr>
            <p:cNvPr id="6" name="Picture 2" descr="https://tse3.mm.bing.net/th?id=OIP.RUWIkry3ta3oxVF8Q_3shQEsDO&amp;pid=15.1&amp;P=0&amp;w=273&amp;h=18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318" r="7034"/>
            <a:stretch/>
          </p:blipFill>
          <p:spPr bwMode="auto">
            <a:xfrm>
              <a:off x="4628167" y="900258"/>
              <a:ext cx="1137809" cy="1387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4529771" y="2269356"/>
              <a:ext cx="1427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約翰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.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戈登</a:t>
              </a: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6066589" y="1039286"/>
            <a:ext cx="1321647" cy="1789325"/>
            <a:chOff x="6014612" y="919949"/>
            <a:chExt cx="1321647" cy="1789325"/>
          </a:xfrm>
        </p:grpSpPr>
        <p:pic>
          <p:nvPicPr>
            <p:cNvPr id="7" name="Picture 2" descr="https://tse3.mm.bing.net/th?id=OIP.sOQ143pmUhP7vToXC3tAmwDOEs&amp;pid=15.1&amp;P=0&amp;w=300&amp;h=30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05" y="919949"/>
              <a:ext cx="1155810" cy="145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6014612" y="2309164"/>
              <a:ext cx="1321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聖嚴師父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905179" y="998462"/>
            <a:ext cx="1244748" cy="1866254"/>
            <a:chOff x="6400249" y="897108"/>
            <a:chExt cx="1179784" cy="1700969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65930" y="897108"/>
              <a:ext cx="996897" cy="1296700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6400249" y="2136412"/>
              <a:ext cx="1179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吳寶春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7444579" y="1039286"/>
            <a:ext cx="1126248" cy="1636333"/>
            <a:chOff x="7615718" y="960413"/>
            <a:chExt cx="1126248" cy="1636333"/>
          </a:xfrm>
        </p:grpSpPr>
        <p:sp>
          <p:nvSpPr>
            <p:cNvPr id="14" name="文字方塊 13"/>
            <p:cNvSpPr txBox="1"/>
            <p:nvPr/>
          </p:nvSpPr>
          <p:spPr>
            <a:xfrm>
              <a:off x="7615718" y="2135081"/>
              <a:ext cx="1126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你自己</a:t>
              </a:r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5052" y="960413"/>
              <a:ext cx="1063380" cy="1250757"/>
            </a:xfrm>
            <a:prstGeom prst="rect">
              <a:avLst/>
            </a:prstGeom>
          </p:spPr>
        </p:pic>
      </p:grpSp>
      <p:sp>
        <p:nvSpPr>
          <p:cNvPr id="18" name="文字方塊 17"/>
          <p:cNvSpPr txBox="1"/>
          <p:nvPr/>
        </p:nvSpPr>
        <p:spPr>
          <a:xfrm>
            <a:off x="3166756" y="3054947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脊隨性</a:t>
            </a:r>
            <a:endParaRPr kumimoji="0" lang="en-US" altLang="zh-TW" sz="2800" b="1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肌肉</a:t>
            </a:r>
            <a:r>
              <a:rPr kumimoji="0" lang="zh-TW" altLang="zh-TW" sz="28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萎縮症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504923" y="3014233"/>
            <a:ext cx="1424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老師</a:t>
            </a:r>
            <a:r>
              <a:rPr kumimoji="0" lang="zh-TW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的負面</a:t>
            </a:r>
            <a:r>
              <a:rPr kumimoji="0" lang="zh-TW" altLang="zh-TW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評價</a:t>
            </a:r>
            <a:endParaRPr kumimoji="0" lang="zh-TW" altLang="zh-TW" sz="2800" b="1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014612" y="3418533"/>
            <a:ext cx="1281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8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啟蒙晚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807673" y="3227421"/>
            <a:ext cx="1359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對</a:t>
            </a:r>
            <a:r>
              <a:rPr kumimoji="0" lang="zh-TW" alt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麵粉過敏</a:t>
            </a:r>
            <a:endParaRPr kumimoji="0" lang="zh-TW" altLang="en-US" sz="2800" b="1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357653" y="4636056"/>
            <a:ext cx="1172117" cy="195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不斷自我超越，積極面對生命的態度。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4502785" y="5132872"/>
            <a:ext cx="140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當作一種激勵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5994703" y="5071318"/>
            <a:ext cx="120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以勤補拙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7812360" y="5198756"/>
            <a:ext cx="471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824233" y="4794316"/>
            <a:ext cx="13995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戴口罩作麵包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並用意志力求得更高的知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識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7670432" y="3288975"/>
            <a:ext cx="900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？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859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4" grpId="0"/>
      <p:bldP spid="25" grpId="0"/>
      <p:bldP spid="26" grpId="0"/>
      <p:bldP spid="28" grpId="0"/>
      <p:bldP spid="5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340768"/>
            <a:ext cx="6880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一個人是百分之百的完美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，每</a:t>
            </a:r>
            <a:endParaRPr lang="en-US" altLang="zh-TW" sz="3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個人</a:t>
            </a:r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都有自己不喜歡的缺點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或弱點，</a:t>
            </a:r>
            <a:endParaRPr lang="en-US" altLang="zh-TW" sz="3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也</a:t>
            </a:r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都可能會遭受別人的譏諷和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批評。</a:t>
            </a:r>
            <a:endParaRPr lang="en-US" altLang="zh-TW" sz="3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54868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5406812"/>
            <a:ext cx="71394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盡心盡力</a:t>
            </a:r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，隨緣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努力</a:t>
            </a:r>
            <a:r>
              <a:rPr lang="zh-TW" altLang="en-US" sz="3200" b="1" dirty="0" smtClean="0">
                <a:solidFill>
                  <a:srgbClr val="6600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轉化壓力，</a:t>
            </a:r>
            <a:endParaRPr lang="en-US" altLang="zh-TW" sz="3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成為助力</a:t>
            </a:r>
            <a:r>
              <a:rPr lang="zh-TW" altLang="en-US" sz="3200" b="1" dirty="0" smtClean="0">
                <a:solidFill>
                  <a:srgbClr val="660066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開發潛力，</a:t>
            </a:r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毅力。</a:t>
            </a:r>
            <a:endParaRPr lang="zh-TW" altLang="en-US" sz="32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9592" y="2910428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面對生活中可能遭遇的逆境，不論</a:t>
            </a:r>
          </a:p>
          <a:p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是身體上或心理上的逆境，只要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</a:t>
            </a: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極面對問題、換個角度思考，運用</a:t>
            </a: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智慧</a:t>
            </a:r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，就可以將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逆境化為轉機</a:t>
            </a:r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、把</a:t>
            </a:r>
          </a:p>
          <a:p>
            <a:r>
              <a:rPr lang="zh-TW" altLang="en-US" sz="3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阻力轉為助力。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3528" y="90872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900817"/>
            <a:ext cx="4612211" cy="56886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7544" y="4941168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    </a:t>
            </a: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第三冊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336317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692696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87624" y="1844824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反對</a:t>
            </a:r>
            <a:r>
              <a:rPr lang="zh-TW" altLang="en-US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、阻撓的聲音並不可怕</a:t>
            </a:r>
            <a:r>
              <a:rPr lang="zh-TW" altLang="en-US" sz="40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，能夠</a:t>
            </a:r>
            <a:r>
              <a:rPr lang="zh-TW" altLang="en-US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面對、包容</a:t>
            </a:r>
            <a:r>
              <a:rPr lang="zh-TW" altLang="en-US" sz="40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，反而</a:t>
            </a:r>
            <a:r>
              <a:rPr lang="zh-TW" altLang="en-US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是幫助自己成長的一種助力</a:t>
            </a:r>
            <a:r>
              <a:rPr lang="zh-TW" altLang="en-US" sz="40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87297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14228" t="21710" r="48111" b="35143"/>
          <a:stretch/>
        </p:blipFill>
        <p:spPr>
          <a:xfrm>
            <a:off x="1619672" y="1362612"/>
            <a:ext cx="6107430" cy="39358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7584" y="744119"/>
            <a:ext cx="7920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對麵粉過敏！ 吳寶春化阻力成助力奪冠軍</a:t>
            </a:r>
          </a:p>
        </p:txBody>
      </p:sp>
      <p:sp>
        <p:nvSpPr>
          <p:cNvPr id="4" name="矩形 3"/>
          <p:cNvSpPr/>
          <p:nvPr/>
        </p:nvSpPr>
        <p:spPr>
          <a:xfrm>
            <a:off x="2034056" y="594928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吳寶春最可貴的精神是什麼？</a:t>
            </a:r>
            <a:endParaRPr lang="en-US" altLang="zh-TW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34056" y="5517232"/>
            <a:ext cx="550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>
                <a:solidFill>
                  <a:prstClr val="black"/>
                </a:solidFill>
                <a:hlinkClick r:id="rId3"/>
              </a:rPr>
              <a:t>https://www.youtube.com/watch?v=JJtdeCL440w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489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35696" y="71695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第十六單元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阻力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就是助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2558" y="1487019"/>
            <a:ext cx="2505553" cy="17218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76068" y="3219799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約翰、戈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登（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John Gurdon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pic>
        <p:nvPicPr>
          <p:cNvPr id="6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735" y="4208076"/>
            <a:ext cx="1379198" cy="199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778679" y="6237312"/>
            <a:ext cx="3073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聖嚴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師父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法鼓山創辦人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62557" y="3535402"/>
            <a:ext cx="2789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截圖自</a:t>
            </a:r>
            <a:r>
              <a:rPr lang="en-US" altLang="zh-TW" sz="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https</a:t>
            </a:r>
            <a:r>
              <a:rPr lang="en-US" altLang="zh-TW" sz="800" dirty="0">
                <a:solidFill>
                  <a:srgbClr val="000000"/>
                </a:solidFill>
                <a:latin typeface="Constantia" panose="02030602050306030303" pitchFamily="18" charset="0"/>
              </a:rPr>
              <a:t>://www.bing.com/images/search?q=%e7%b4%84%e7%bf%b0%e6%88%88%e7%99%bbJohn+Gurdon%e7%85%a7%e7%89%87&amp;FORM=HDRSC2</a:t>
            </a:r>
            <a:endParaRPr lang="zh-TW" altLang="en-US" sz="8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720296" y="1464425"/>
            <a:ext cx="5059398" cy="3989104"/>
            <a:chOff x="406266" y="1835274"/>
            <a:chExt cx="5285926" cy="431130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/>
            <a:srcRect l="27168" t="28699" r="25976" b="20202"/>
            <a:stretch/>
          </p:blipFill>
          <p:spPr>
            <a:xfrm>
              <a:off x="406266" y="1835274"/>
              <a:ext cx="5184576" cy="431130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125473" y="5745411"/>
              <a:ext cx="15667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江長芳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304881" y="5731179"/>
            <a:ext cx="63367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出處：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TW" sz="1400" u="sng" kern="100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https://life.ddm.org.tw/wisdom2011/%5Cpdf%5C03%5C03-16.pdf</a:t>
            </a:r>
            <a:endParaRPr lang="en-US" altLang="zh-TW" sz="14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836712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53008" y="1700808"/>
            <a:ext cx="7332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約翰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戈登最值得你學習的地方是什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麼？</a:t>
            </a:r>
          </a:p>
        </p:txBody>
      </p:sp>
      <p:sp>
        <p:nvSpPr>
          <p:cNvPr id="3" name="矩形 2"/>
          <p:cNvSpPr/>
          <p:nvPr/>
        </p:nvSpPr>
        <p:spPr>
          <a:xfrm>
            <a:off x="1259632" y="2996952"/>
            <a:ext cx="6831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中學時期，戈登成績排名墊後，被同學嘲笑，老師也認為他想當科學家的志願很荒謬。他並不因此灰心喪志，仍然努力成為一名科學家。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每當人生或學術研究遇到瓶頸，他便以老師當年的評語作為一種激勵。</a:t>
            </a:r>
          </a:p>
        </p:txBody>
      </p:sp>
    </p:spTree>
    <p:extLst>
      <p:ext uri="{BB962C8B-B14F-4D97-AF65-F5344CB8AC3E}">
        <p14:creationId xmlns:p14="http://schemas.microsoft.com/office/powerpoint/2010/main" xmlns="" val="1520910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34920" y="2166015"/>
            <a:ext cx="6377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即使被人瞧不起，還是要自我努力，盡力去做、盡力去學。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8211" y="3645024"/>
            <a:ext cx="6521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其他同學只花一小時就能完成的功課，師父則付出三、四倍的努力，以勤補拙。</a:t>
            </a:r>
          </a:p>
        </p:txBody>
      </p:sp>
      <p:sp>
        <p:nvSpPr>
          <p:cNvPr id="6" name="矩形 5"/>
          <p:cNvSpPr/>
          <p:nvPr/>
        </p:nvSpPr>
        <p:spPr>
          <a:xfrm>
            <a:off x="1043608" y="1179449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敘述文中聖嚴師父的學習過程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491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4.blog.xuite.net/4/a/1/d/12080354/blog_8620/txt/33294769/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3" b="9246"/>
          <a:stretch/>
        </p:blipFill>
        <p:spPr bwMode="auto">
          <a:xfrm>
            <a:off x="2195736" y="1988840"/>
            <a:ext cx="5328592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矩形 1"/>
          <p:cNvSpPr/>
          <p:nvPr/>
        </p:nvSpPr>
        <p:spPr>
          <a:xfrm>
            <a:off x="814060" y="692696"/>
            <a:ext cx="8091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你曾經有過</a:t>
            </a:r>
            <a:r>
              <a:rPr lang="zh-TW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寒山禪師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所問的類似經驗</a:t>
            </a:r>
            <a:endParaRPr lang="en-US" altLang="zh-TW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嗎？你如何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處治它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xmlns="" val="4091248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39552" y="836712"/>
            <a:ext cx="8160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在生活中你還知道那些化阻力為助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的例子嗎？說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說看。</a:t>
            </a:r>
            <a:endParaRPr lang="en-US" altLang="zh-TW" sz="3200" b="1" dirty="0">
              <a:solidFill>
                <a:prstClr val="black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71600" y="2037041"/>
            <a:ext cx="3136771" cy="4532927"/>
            <a:chOff x="971600" y="2037041"/>
            <a:chExt cx="3136771" cy="4532927"/>
          </a:xfrm>
        </p:grpSpPr>
        <p:sp>
          <p:nvSpPr>
            <p:cNvPr id="2" name="文字方塊 1"/>
            <p:cNvSpPr txBox="1"/>
            <p:nvPr/>
          </p:nvSpPr>
          <p:spPr>
            <a:xfrm>
              <a:off x="971600" y="2037041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陳俊翰的故事</a:t>
              </a:r>
              <a:endPara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600" y="2683372"/>
              <a:ext cx="3136771" cy="3886596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4355976" y="2037041"/>
            <a:ext cx="4572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俊翰是陳家第一個孩子，民國</a:t>
            </a:r>
            <a:r>
              <a:rPr lang="en-US" altLang="zh-TW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年出生於新竹市。</a:t>
            </a:r>
            <a:endParaRPr lang="en-US" altLang="zh-TW" sz="3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生下來時個白胖可愛的孩子，但是到了四個月大，連坐也坐不穩，一直到滿週歲時都無法站立更不會走路。</a:t>
            </a:r>
            <a:endParaRPr lang="en-US" altLang="zh-TW" sz="3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被臺大醫院診斷出來</a:t>
            </a:r>
            <a:endParaRPr lang="en-US" altLang="zh-TW" sz="3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俊翰罹患的是</a:t>
            </a:r>
            <a:endParaRPr lang="en-US" altLang="zh-TW" sz="3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脊髓性的肌肉萎縮症。</a:t>
            </a:r>
            <a:endParaRPr lang="en-US" altLang="zh-TW" sz="3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endParaRPr lang="zh-TW" altLang="en-US" sz="3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52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15616" y="4799955"/>
            <a:ext cx="77251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脊髓性肌肉萎縮症的陳俊翰（前左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年前在病友及媒體歡送下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媽媽陪同赴美國哈佛大學法學研究所求學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如今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學成、考取律師執照歸國。（圖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罕病基金會提供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記者黃世傑／整理報導 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2014-11-23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619671" y="548681"/>
            <a:ext cx="5616625" cy="4258505"/>
            <a:chOff x="1619671" y="548681"/>
            <a:chExt cx="5616625" cy="4258505"/>
          </a:xfrm>
        </p:grpSpPr>
        <p:pic>
          <p:nvPicPr>
            <p:cNvPr id="4098" name="Picture 2" descr="http://cw1.tw/CW/images/article/C14036826400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1" y="1044939"/>
              <a:ext cx="5616625" cy="376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3239850" y="548681"/>
              <a:ext cx="24122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與時間競賽</a:t>
              </a:r>
              <a:endPara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27044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69269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這些令人敬重的人物有甚麼共同點？</a:t>
            </a:r>
            <a:endParaRPr lang="en-US" altLang="zh-TW" sz="36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0016" y="576404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000" dirty="0" smtClean="0"/>
              <a:t>改編自網路圖片</a:t>
            </a:r>
            <a:r>
              <a:rPr lang="en-US" altLang="zh-TW" sz="1000" dirty="0" smtClean="0"/>
              <a:t>https</a:t>
            </a:r>
            <a:r>
              <a:rPr lang="en-US" altLang="zh-TW" sz="1000" dirty="0"/>
              <a:t>://www.bing.com/images/search?view=detailV2&amp;ccid=6sahrDyc&amp;id=BCC96A66BD0D1B1B54608AE8E397424CA485F4F2&amp;thid=OIP.6sahrDyc_esggb6TVQ2_BAEYEs&amp;q=%e6%8b%b3%e6%93%8a%e7%9a%84%e6%bc%ab%e7%95%ab%e5%9c%96%e7%89%87&amp;simid=608043512369057147&amp;selectedIndex=159&amp;ajaxhist=0</a:t>
            </a:r>
            <a:endParaRPr lang="zh-TW" altLang="en-US" sz="10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2458616" y="1463305"/>
            <a:ext cx="4176464" cy="4176464"/>
            <a:chOff x="2627784" y="1463305"/>
            <a:chExt cx="4176464" cy="4176464"/>
          </a:xfrm>
        </p:grpSpPr>
        <p:grpSp>
          <p:nvGrpSpPr>
            <p:cNvPr id="5" name="群組 4"/>
            <p:cNvGrpSpPr/>
            <p:nvPr/>
          </p:nvGrpSpPr>
          <p:grpSpPr>
            <a:xfrm>
              <a:off x="2627784" y="1463305"/>
              <a:ext cx="4176464" cy="4176464"/>
              <a:chOff x="2665556" y="1431922"/>
              <a:chExt cx="4176464" cy="4176464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40556" t="34769" r="41332" b="33031"/>
              <a:stretch/>
            </p:blipFill>
            <p:spPr>
              <a:xfrm>
                <a:off x="2665556" y="1431922"/>
                <a:ext cx="4176464" cy="4176464"/>
              </a:xfrm>
              <a:prstGeom prst="rect">
                <a:avLst/>
              </a:prstGeom>
            </p:spPr>
          </p:pic>
          <p:grpSp>
            <p:nvGrpSpPr>
              <p:cNvPr id="20" name="群組 19"/>
              <p:cNvGrpSpPr/>
              <p:nvPr/>
            </p:nvGrpSpPr>
            <p:grpSpPr>
              <a:xfrm>
                <a:off x="2987824" y="2002362"/>
                <a:ext cx="1292607" cy="2160240"/>
                <a:chOff x="2921121" y="2002362"/>
                <a:chExt cx="1292607" cy="2160240"/>
              </a:xfrm>
            </p:grpSpPr>
            <p:sp>
              <p:nvSpPr>
                <p:cNvPr id="18" name="十二角星形 17"/>
                <p:cNvSpPr/>
                <p:nvPr/>
              </p:nvSpPr>
              <p:spPr>
                <a:xfrm>
                  <a:off x="2921121" y="2002362"/>
                  <a:ext cx="1292607" cy="2160240"/>
                </a:xfrm>
                <a:prstGeom prst="star12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文字方塊 18"/>
                <p:cNvSpPr txBox="1"/>
                <p:nvPr/>
              </p:nvSpPr>
              <p:spPr>
                <a:xfrm>
                  <a:off x="3150041" y="2393786"/>
                  <a:ext cx="923330" cy="1314797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TW" altLang="en-US" sz="4800" b="1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阻力</a:t>
                  </a:r>
                  <a:endParaRPr lang="zh-TW" altLang="en-US" sz="4800" b="1" dirty="0">
                    <a:solidFill>
                      <a:srgbClr val="FF0000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sp>
          <p:nvSpPr>
            <p:cNvPr id="6" name="矩形 5"/>
            <p:cNvSpPr/>
            <p:nvPr/>
          </p:nvSpPr>
          <p:spPr>
            <a:xfrm>
              <a:off x="2627784" y="5373216"/>
              <a:ext cx="551188" cy="266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444208" y="5517232"/>
              <a:ext cx="360040" cy="122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627784" y="1463305"/>
              <a:ext cx="551188" cy="525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733369" y="2131154"/>
            <a:ext cx="1368933" cy="1993780"/>
            <a:chOff x="5734202" y="1970162"/>
            <a:chExt cx="1080120" cy="1783381"/>
          </a:xfrm>
        </p:grpSpPr>
        <p:sp>
          <p:nvSpPr>
            <p:cNvPr id="10" name="橢圓 9"/>
            <p:cNvSpPr/>
            <p:nvPr/>
          </p:nvSpPr>
          <p:spPr>
            <a:xfrm>
              <a:off x="5734202" y="1970162"/>
              <a:ext cx="1080120" cy="1783381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734202" y="2272528"/>
              <a:ext cx="923330" cy="14766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48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助力</a:t>
              </a:r>
              <a:endParaRPr lang="zh-TW" altLang="en-US" sz="4800" b="1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807028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639</Words>
  <Application>Microsoft Office PowerPoint</Application>
  <PresentationFormat>如螢幕大小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250</cp:revision>
  <dcterms:created xsi:type="dcterms:W3CDTF">2016-01-05T01:21:55Z</dcterms:created>
  <dcterms:modified xsi:type="dcterms:W3CDTF">2021-11-29T03:13:28Z</dcterms:modified>
</cp:coreProperties>
</file>