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373" r:id="rId2"/>
    <p:sldId id="375" r:id="rId3"/>
    <p:sldId id="307" r:id="rId4"/>
    <p:sldId id="343" r:id="rId5"/>
    <p:sldId id="376" r:id="rId6"/>
    <p:sldId id="328" r:id="rId7"/>
    <p:sldId id="361" r:id="rId8"/>
    <p:sldId id="377" r:id="rId9"/>
    <p:sldId id="369" r:id="rId10"/>
    <p:sldId id="371" r:id="rId11"/>
    <p:sldId id="341" r:id="rId12"/>
    <p:sldId id="345" r:id="rId13"/>
    <p:sldId id="370" r:id="rId14"/>
    <p:sldId id="285" r:id="rId15"/>
    <p:sldId id="374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F9F"/>
    <a:srgbClr val="CC3300"/>
    <a:srgbClr val="AC2A8A"/>
    <a:srgbClr val="660066"/>
    <a:srgbClr val="E20000"/>
    <a:srgbClr val="F5D7E4"/>
    <a:srgbClr val="6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8" autoAdjust="0"/>
    <p:restoredTop sz="94660"/>
  </p:normalViewPr>
  <p:slideViewPr>
    <p:cSldViewPr showGuides="1">
      <p:cViewPr varScale="1">
        <p:scale>
          <a:sx n="92" d="100"/>
          <a:sy n="92" d="100"/>
        </p:scale>
        <p:origin x="101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DF691-10A4-4F78-BDB0-CB072D016C09}" type="datetimeFigureOut">
              <a:rPr lang="zh-TW" altLang="en-US" smtClean="0"/>
              <a:pPr/>
              <a:t>2021/12/12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EAFE-E50B-4C63-8C62-5C8121C382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11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7715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CEAFE-E50B-4C63-8C62-5C8121C3820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10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2021/12/12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ACB9EF-EA0A-453B-A50E-B337B61CEC40}" type="datetimeFigureOut">
              <a:rPr lang="zh-TW" altLang="en-US" smtClean="0"/>
              <a:pPr/>
              <a:t>2021/12/12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YrpIoksp3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life.ddm.org.tw/wisdom2011/pdf/02/02-13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6923266" cy="5749664"/>
          </a:xfrm>
          <a:prstGeom prst="rect">
            <a:avLst/>
          </a:prstGeom>
        </p:spPr>
      </p:pic>
      <p:grpSp>
        <p:nvGrpSpPr>
          <p:cNvPr id="2" name="群組 4"/>
          <p:cNvGrpSpPr/>
          <p:nvPr/>
        </p:nvGrpSpPr>
        <p:grpSpPr>
          <a:xfrm>
            <a:off x="6251340" y="379455"/>
            <a:ext cx="2489727" cy="2304257"/>
            <a:chOff x="428936" y="320332"/>
            <a:chExt cx="2271883" cy="2179690"/>
          </a:xfrm>
        </p:grpSpPr>
        <p:sp>
          <p:nvSpPr>
            <p:cNvPr id="6" name="橢圓 5"/>
            <p:cNvSpPr/>
            <p:nvPr/>
          </p:nvSpPr>
          <p:spPr>
            <a:xfrm>
              <a:off x="428936" y="320332"/>
              <a:ext cx="2271883" cy="21796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橢圓 4"/>
            <p:cNvSpPr/>
            <p:nvPr/>
          </p:nvSpPr>
          <p:spPr>
            <a:xfrm>
              <a:off x="428936" y="428936"/>
              <a:ext cx="2071086" cy="207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2400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閉上眼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/>
              </a:r>
              <a:b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</a:b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放輕鬆</a:t>
              </a:r>
              <a:endPara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114655" y="573325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繪者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紫薇</a:t>
            </a:r>
          </a:p>
        </p:txBody>
      </p:sp>
    </p:spTree>
    <p:extLst>
      <p:ext uri="{BB962C8B-B14F-4D97-AF65-F5344CB8AC3E}">
        <p14:creationId xmlns:p14="http://schemas.microsoft.com/office/powerpoint/2010/main" val="327697626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980728"/>
            <a:ext cx="7456111" cy="469894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619672" y="5733256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生活第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冊第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58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館</a:t>
            </a:r>
            <a:endParaRPr lang="zh-TW" altLang="en-US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359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692696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教師結語</a:t>
            </a:r>
          </a:p>
        </p:txBody>
      </p:sp>
      <p:sp>
        <p:nvSpPr>
          <p:cNvPr id="3" name="矩形 2"/>
          <p:cNvSpPr/>
          <p:nvPr/>
        </p:nvSpPr>
        <p:spPr>
          <a:xfrm>
            <a:off x="467544" y="1844824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朋友向你傾倒心中垃圾時，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記得</a:t>
            </a:r>
            <a: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要當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一個</a:t>
            </a:r>
            <a:endParaRPr lang="en-US" altLang="zh-TW" sz="32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沒有底</a:t>
            </a:r>
            <a: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的垃圾桶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，像黑洞一樣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，我們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</a:t>
            </a:r>
            <a:endParaRPr lang="en-US" altLang="zh-TW" sz="3200" b="1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情就不會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受到他人影響，並可以適時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給予</a:t>
            </a:r>
            <a:endParaRPr lang="en-US" altLang="zh-TW" sz="3200" b="1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對方關懷。</a:t>
            </a:r>
            <a:endParaRPr lang="en-US" altLang="zh-TW" sz="3200" b="1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快樂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情緒是會感染的，讓原本不快樂的</a:t>
            </a:r>
            <a:endParaRPr lang="en-US" altLang="zh-TW" sz="3200" b="1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他漸漸也變成快樂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，無形中給了他最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溫馨</a:t>
            </a:r>
            <a:endParaRPr lang="en-US" altLang="zh-TW" sz="3200" b="1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的關懷。</a:t>
            </a:r>
            <a:endParaRPr lang="zh-TW" altLang="en-US" sz="3200" b="1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294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83568" y="477978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標楷體" pitchFamily="65" charset="-120"/>
                <a:ea typeface="標楷體" pitchFamily="65" charset="-120"/>
              </a:rPr>
              <a:t>體驗與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學習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63888" y="1070529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配合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課本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P59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，教師可另找時間進行此學習單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559236"/>
            <a:ext cx="7121996" cy="4291459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475656" y="6027003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生活第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冊第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59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館</a:t>
            </a:r>
            <a:endParaRPr lang="zh-TW" altLang="en-US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086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966361"/>
            <a:ext cx="6696744" cy="491091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619672" y="5805264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生活第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冊第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59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館</a:t>
            </a:r>
            <a:endParaRPr lang="zh-TW" altLang="en-US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536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83568" y="792550"/>
            <a:ext cx="235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總結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56826" y="1988840"/>
            <a:ext cx="56166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zh-TW" altLang="en-US" sz="44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要做無底的垃圾桶，要學無塵的</a:t>
            </a:r>
            <a:r>
              <a:rPr lang="zh-TW" altLang="en-US" sz="44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反射鏡。</a:t>
            </a:r>
            <a:endParaRPr lang="zh-TW" altLang="en-US" sz="4400" b="1" dirty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653136"/>
            <a:ext cx="3558802" cy="186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9926" y="1484784"/>
            <a:ext cx="77768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播放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「傾聽，人際關係中的第一課」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影片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                                            (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播放到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1:05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5733256"/>
            <a:ext cx="8392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提問：當朋友跟你訴苦時，你的態度是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什麼</a:t>
            </a:r>
            <a:r>
              <a:rPr kumimoji="0" lang="zh-TW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？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6" name="矩形 11"/>
          <p:cNvSpPr>
            <a:spLocks noChangeArrowheads="1"/>
          </p:cNvSpPr>
          <p:nvPr/>
        </p:nvSpPr>
        <p:spPr bwMode="auto">
          <a:xfrm>
            <a:off x="1547664" y="5229200"/>
            <a:ext cx="6021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  <a:hlinkClick r:id="rId3"/>
              </a:rPr>
              <a:t>https://www.youtube.com/watch?v=AYrpIoksp3o</a:t>
            </a:r>
            <a:endParaRPr kumimoji="1" lang="zh-TW" alt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2532906"/>
            <a:ext cx="4847092" cy="259228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 flipH="1">
            <a:off x="1403648" y="470226"/>
            <a:ext cx="18264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標楷體" pitchFamily="65" charset="-120"/>
                <a:ea typeface="標楷體" pitchFamily="65" charset="-120"/>
              </a:rPr>
              <a:t>附件</a:t>
            </a:r>
          </a:p>
        </p:txBody>
      </p:sp>
    </p:spTree>
    <p:extLst>
      <p:ext uri="{BB962C8B-B14F-4D97-AF65-F5344CB8AC3E}">
        <p14:creationId xmlns:p14="http://schemas.microsoft.com/office/powerpoint/2010/main" val="279460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539552" y="1124744"/>
            <a:ext cx="8352928" cy="4896544"/>
            <a:chOff x="539552" y="1124744"/>
            <a:chExt cx="8352928" cy="4896544"/>
          </a:xfrm>
        </p:grpSpPr>
        <p:sp>
          <p:nvSpPr>
            <p:cNvPr id="4" name="雲朵形 3"/>
            <p:cNvSpPr/>
            <p:nvPr/>
          </p:nvSpPr>
          <p:spPr>
            <a:xfrm>
              <a:off x="539552" y="1124744"/>
              <a:ext cx="8352928" cy="4896544"/>
            </a:xfrm>
            <a:prstGeom prst="cloud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1403648" y="2271506"/>
              <a:ext cx="6192688" cy="2603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49580">
                <a:lnSpc>
                  <a:spcPts val="5000"/>
                </a:lnSpc>
                <a:spcAft>
                  <a:spcPts val="0"/>
                </a:spcAft>
              </a:pPr>
              <a:r>
                <a:rPr lang="zh-TW" altLang="zh-TW" sz="3200" b="1" kern="100" dirty="0" smtClean="0">
                  <a:solidFill>
                    <a:schemeClr val="bg1"/>
                  </a:solidFill>
                  <a:latin typeface="Calibri" panose="020F05020202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母子出遊。孩子口渴，媽媽拿出二顆蘋果要孩子選擇，孩子把二顆蘋果都咬了一口！為什麼媽媽沒生氣？</a:t>
              </a:r>
              <a:endParaRPr lang="zh-TW" altLang="zh-TW" sz="32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684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187624" y="75831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第十三單元  </a:t>
            </a:r>
            <a:r>
              <a:rPr lang="zh-TW" altLang="en-US" sz="3600" b="1" spc="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溫馨</a:t>
            </a:r>
            <a:r>
              <a:rPr lang="zh-TW" altLang="en-US" sz="3600" b="1" spc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600" b="1" spc="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關懷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331640" y="5733256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defRPr/>
            </a:pPr>
            <a:r>
              <a:rPr lang="zh-TW" altLang="zh-TW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《大智慧過生活》教材</a:t>
            </a:r>
            <a:r>
              <a:rPr lang="zh-TW" altLang="zh-TW" sz="1600" kern="100" dirty="0" smtClean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出處</a:t>
            </a:r>
            <a:endParaRPr lang="en-US" altLang="zh-TW" sz="1600" kern="100" dirty="0" smtClean="0">
              <a:solidFill>
                <a:prstClr val="black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altLang="zh-TW" sz="1600" u="sng" kern="100" dirty="0">
                <a:solidFill>
                  <a:srgbClr val="0000FF"/>
                </a:solidFill>
                <a:latin typeface="標楷體" panose="03000509000000000000" pitchFamily="65" charset="-120"/>
                <a:cs typeface="MS Mincho"/>
                <a:hlinkClick r:id="rId2"/>
              </a:rPr>
              <a:t>https://life.ddm.org.tw/wisdom2011/%5Cpdf%5C02%5C02-13.pdf</a:t>
            </a:r>
            <a:endParaRPr lang="en-US" altLang="zh-TW" sz="1600" kern="100" dirty="0">
              <a:solidFill>
                <a:prstClr val="black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2367929" y="1737602"/>
            <a:ext cx="5344246" cy="3644906"/>
            <a:chOff x="2415137" y="1844824"/>
            <a:chExt cx="5344246" cy="3644906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15137" y="1844824"/>
              <a:ext cx="4893167" cy="3507398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6131376" y="5120398"/>
              <a:ext cx="16280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TW" altLang="en-US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繪者</a:t>
              </a:r>
              <a:r>
                <a:rPr lang="en-US" altLang="zh-TW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海豚男</a:t>
              </a:r>
              <a:endPara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1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677852" y="750279"/>
            <a:ext cx="1657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  <a:r>
              <a:rPr lang="en-US" altLang="zh-TW" sz="44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91580" y="1519720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作者認為溫馨的關懷是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什麼？</a:t>
            </a:r>
            <a:endParaRPr lang="zh-TW" altLang="en-US" sz="32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87624" y="2420888"/>
            <a:ext cx="72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溫馨並不是替對方做事，或說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些無關痛癢的話；更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不是挖出對方的心中事。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別人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的隱私不需要多問，心中痛苦之事也不必探究，就讓他自己發現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，他自己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願意說出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來就耐心地傾聽，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冷靜的當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旁觀者，不要再講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給別人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聽，也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問題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變成自己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問題。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05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683568" y="1268760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當友人訴苦時，作者認為該如何因應？</a:t>
            </a:r>
          </a:p>
        </p:txBody>
      </p:sp>
      <p:sp>
        <p:nvSpPr>
          <p:cNvPr id="2" name="矩形 1"/>
          <p:cNvSpPr/>
          <p:nvPr/>
        </p:nvSpPr>
        <p:spPr>
          <a:xfrm>
            <a:off x="1115616" y="2060848"/>
            <a:ext cx="7200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耐心傾聽。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不要轉述給別人聽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要學習以冷靜的心態做一個旁觀者，不要將別人的問題變成你自己的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問題。</a:t>
            </a:r>
            <a:endParaRPr lang="zh-TW" altLang="en-US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858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2848" y="832359"/>
            <a:ext cx="781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一個好的聽眾該有的正確態度是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什麼？</a:t>
            </a:r>
            <a:endParaRPr lang="en-US" altLang="zh-TW" sz="32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lang="en-US" altLang="zh-TW" sz="24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87624" y="1772816"/>
            <a:ext cx="71647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要誠懇、用心，以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關懷的眼光看著他。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友善的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態度傾聽，給對方溫馨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的感受。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不需加以安慰，或告訴他應該如何做。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不需加油添醋，助長他的煩惱。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不必給他建議，若有建議也是三言兩  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語就好。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對他所說的種種意見，微笑接納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冷靜的心態做一個旁觀者，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不要將 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別人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的問題變成自己的問題。</a:t>
            </a:r>
          </a:p>
          <a:p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232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75556" y="980728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作者為何說「不要將別人的垃圾當成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自</a:t>
            </a:r>
            <a:endParaRPr lang="en-US" altLang="zh-TW" sz="32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己的」？</a:t>
            </a:r>
            <a:endParaRPr lang="zh-TW" altLang="en-US" sz="32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87624" y="2204864"/>
            <a:ext cx="64447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因為會將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別人的問題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變成自己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問題，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到最後左右不是人，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而痛苦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不已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所以要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學習以冷靜的心態做一個旁觀者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，否則痛苦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的反而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是自己。</a:t>
            </a:r>
            <a:endParaRPr lang="zh-TW" altLang="en-US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597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75556" y="980728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當你跟友人訴苦時，你希望對方如何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做？</a:t>
            </a:r>
            <a:endParaRPr lang="zh-TW" altLang="en-US" sz="32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15616" y="2132856"/>
            <a:ext cx="72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耐心聽我說。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不要講給別人聽。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安慰鼓勵，給予新力量。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分享經驗，幫我去除負面想法。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endParaRPr lang="zh-TW" altLang="en-US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24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2848" y="832359"/>
            <a:ext cx="781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除了傾聽外，還有哪些帶給人溫馨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關懷 </a:t>
            </a:r>
            <a:endParaRPr lang="en-US" altLang="zh-TW" sz="32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en-US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的方式？           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（配合體驗與學習</a:t>
            </a:r>
            <a:r>
              <a:rPr lang="en-US" altLang="zh-TW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P58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24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528121"/>
            <a:ext cx="6974912" cy="228326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938992"/>
            <a:ext cx="7742129" cy="158912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475656" y="5805264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生活第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冊第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58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館</a:t>
            </a:r>
            <a:endParaRPr lang="zh-TW" altLang="en-US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576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2755</TotalTime>
  <Words>688</Words>
  <Application>Microsoft Office PowerPoint</Application>
  <PresentationFormat>如螢幕大小 (4:3)</PresentationFormat>
  <Paragraphs>70</Paragraphs>
  <Slides>15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6" baseType="lpstr">
      <vt:lpstr>MS Mincho</vt:lpstr>
      <vt:lpstr>微軟正黑體</vt:lpstr>
      <vt:lpstr>新細明體</vt:lpstr>
      <vt:lpstr>標楷體</vt:lpstr>
      <vt:lpstr>Arial</vt:lpstr>
      <vt:lpstr>Calibri</vt:lpstr>
      <vt:lpstr>Constantia</vt:lpstr>
      <vt:lpstr>Times New Roman</vt:lpstr>
      <vt:lpstr>Wingdings</vt:lpstr>
      <vt:lpstr>Wingdings 2</vt:lpstr>
      <vt:lpstr>流線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減塑慢行</dc:title>
  <dc:creator>afang afang</dc:creator>
  <cp:lastModifiedBy>Windows 使用者</cp:lastModifiedBy>
  <cp:revision>708</cp:revision>
  <dcterms:created xsi:type="dcterms:W3CDTF">2016-01-05T01:21:55Z</dcterms:created>
  <dcterms:modified xsi:type="dcterms:W3CDTF">2021-12-12T15:11:08Z</dcterms:modified>
</cp:coreProperties>
</file>