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357" r:id="rId2"/>
    <p:sldId id="344" r:id="rId3"/>
    <p:sldId id="345" r:id="rId4"/>
    <p:sldId id="343" r:id="rId5"/>
    <p:sldId id="347" r:id="rId6"/>
    <p:sldId id="346" r:id="rId7"/>
    <p:sldId id="328" r:id="rId8"/>
    <p:sldId id="351" r:id="rId9"/>
    <p:sldId id="352" r:id="rId10"/>
    <p:sldId id="354" r:id="rId11"/>
    <p:sldId id="353" r:id="rId12"/>
    <p:sldId id="355" r:id="rId13"/>
    <p:sldId id="350" r:id="rId14"/>
    <p:sldId id="341" r:id="rId15"/>
    <p:sldId id="338" r:id="rId16"/>
    <p:sldId id="348" r:id="rId17"/>
    <p:sldId id="285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2A8A"/>
    <a:srgbClr val="660066"/>
    <a:srgbClr val="FFBDBD"/>
    <a:srgbClr val="FF9F9F"/>
    <a:srgbClr val="E20000"/>
    <a:srgbClr val="CC3300"/>
    <a:srgbClr val="F5D7E4"/>
    <a:srgbClr val="64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4" autoAdjust="0"/>
    <p:restoredTop sz="94660"/>
  </p:normalViewPr>
  <p:slideViewPr>
    <p:cSldViewPr showGuides="1">
      <p:cViewPr varScale="1">
        <p:scale>
          <a:sx n="66" d="100"/>
          <a:sy n="66" d="100"/>
        </p:scale>
        <p:origin x="-157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DF691-10A4-4F78-BDB0-CB072D016C09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EAFE-E50B-4C63-8C62-5C8121C3820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111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9158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4255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51614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415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2771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CEAFE-E50B-4C63-8C62-5C8121C3820A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60523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ACB9EF-EA0A-453B-A50E-B337B61CEC40}" type="datetimeFigureOut">
              <a:rPr lang="zh-TW" altLang="en-US" smtClean="0"/>
              <a:pPr/>
              <a:t>2022/12/15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109828-AAF3-4EBD-A03A-9530374789DD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ae5jxkcwy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vXQ1ELnWI&amp;t=90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UfGxBESRM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ife.ddm.org.tw/wisdom2011/pdf/02/02-18.pdf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vktzLFol6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b3HcntS4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775680"/>
            <a:ext cx="6923266" cy="5749664"/>
          </a:xfrm>
          <a:prstGeom prst="rect">
            <a:avLst/>
          </a:prstGeom>
        </p:spPr>
      </p:pic>
      <p:grpSp>
        <p:nvGrpSpPr>
          <p:cNvPr id="2" name="群組 4"/>
          <p:cNvGrpSpPr/>
          <p:nvPr/>
        </p:nvGrpSpPr>
        <p:grpSpPr>
          <a:xfrm>
            <a:off x="6251340" y="379455"/>
            <a:ext cx="2489727" cy="2304257"/>
            <a:chOff x="428936" y="320332"/>
            <a:chExt cx="2271883" cy="2179690"/>
          </a:xfrm>
        </p:grpSpPr>
        <p:sp>
          <p:nvSpPr>
            <p:cNvPr id="6" name="橢圓 5"/>
            <p:cNvSpPr/>
            <p:nvPr/>
          </p:nvSpPr>
          <p:spPr>
            <a:xfrm>
              <a:off x="428936" y="320332"/>
              <a:ext cx="2271883" cy="217969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" name="橢圓 4"/>
            <p:cNvSpPr/>
            <p:nvPr/>
          </p:nvSpPr>
          <p:spPr>
            <a:xfrm>
              <a:off x="428936" y="428936"/>
              <a:ext cx="2071086" cy="2071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400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閉上眼</a:t>
              </a:r>
              <a:r>
                <a:rPr lang="en-US" sz="4000" b="1" kern="1200" baseline="0" dirty="0" smtClean="0">
                  <a:solidFill>
                    <a:schemeClr val="bg2"/>
                  </a:solidFill>
                </a:rPr>
                <a:t/>
              </a:r>
              <a:br>
                <a:rPr lang="en-US" sz="4000" b="1" kern="1200" baseline="0" dirty="0" smtClean="0">
                  <a:solidFill>
                    <a:schemeClr val="bg2"/>
                  </a:solidFill>
                </a:rPr>
              </a:br>
              <a:r>
                <a:rPr lang="zh-TW" sz="4000" b="1" kern="1200" baseline="0" dirty="0" smtClean="0">
                  <a:solidFill>
                    <a:schemeClr val="bg2"/>
                  </a:solidFill>
                </a:rPr>
                <a:t>放輕鬆</a:t>
              </a:r>
              <a:endParaRPr lang="zh-TW" sz="4000" b="1" kern="1200" baseline="0" dirty="0">
                <a:solidFill>
                  <a:schemeClr val="bg2"/>
                </a:solidFill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211152" y="5733256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繪者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紫薇</a:t>
            </a:r>
          </a:p>
        </p:txBody>
      </p:sp>
    </p:spTree>
    <p:extLst>
      <p:ext uri="{BB962C8B-B14F-4D97-AF65-F5344CB8AC3E}">
        <p14:creationId xmlns:p14="http://schemas.microsoft.com/office/powerpoint/2010/main" xmlns="" val="1444010557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0706310"/>
              </p:ext>
            </p:extLst>
          </p:nvPr>
        </p:nvGraphicFramePr>
        <p:xfrm>
          <a:off x="323528" y="845820"/>
          <a:ext cx="8640960" cy="595642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62997">
                  <a:extLst>
                    <a:ext uri="{9D8B030D-6E8A-4147-A177-3AD203B41FA5}">
                      <a16:colId xmlns:a16="http://schemas.microsoft.com/office/drawing/2014/main" xmlns="" val="1983347526"/>
                    </a:ext>
                  </a:extLst>
                </a:gridCol>
                <a:gridCol w="6077963">
                  <a:extLst>
                    <a:ext uri="{9D8B030D-6E8A-4147-A177-3AD203B41FA5}">
                      <a16:colId xmlns:a16="http://schemas.microsoft.com/office/drawing/2014/main" xmlns="" val="3539484698"/>
                    </a:ext>
                  </a:extLst>
                </a:gridCol>
              </a:tblGrid>
              <a:tr h="1201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人物名字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事蹟</a:t>
                      </a:r>
                      <a:endParaRPr kumimoji="0" lang="zh-TW" altLang="en-US" sz="3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537736"/>
                  </a:ext>
                </a:extLst>
              </a:tr>
              <a:tr h="4631105">
                <a:tc>
                  <a:txBody>
                    <a:bodyPr/>
                    <a:lstStyle/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32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zh-TW" sz="32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32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趙文正</a:t>
                      </a:r>
                      <a:endParaRPr lang="en-US" altLang="zh-TW" sz="32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  <a:hlinkClick r:id="rId3"/>
                      </a:endParaRPr>
                    </a:p>
                    <a:p>
                      <a:r>
                        <a:rPr lang="en-US" altLang="zh-TW" sz="16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https://www.youtube.com/watch?v=Lae5jxkcwyc</a:t>
                      </a:r>
                      <a:endParaRPr lang="en-US" altLang="zh-TW" sz="16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年幼家境貧苦、常繳不出學費，長大後發願行善助人的趙文正，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靠著做資源回收，卅年來不但捐款四百多萬，還助養十三位孩童、捐贈警備車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，他的善行經披露後，榮登今年富比士亞洲行善四十八英雄榜中的四名台灣人之列，與同時上榜的長榮集團創辦人張榮發、王品集團董事長戴勝益、奇美集團創辦人許文龍齊名。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卅三年前，看到報紙刊載的一個可憐孩子，開啟了趙文正的行善之路。一開始他捐助家扶，每月捐出數百至兩千塊。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每天早上，到工廠做清潔工，一個月才賺萬把元，加上資源回收賺來的錢，趙文正將四分之三捐出去。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聽到自己因做公益、捐款的事蹟獲獎，甚至與國內三位富豪齊名，趙文正沒有特別興奮的表情，他笑說，自己不能和大企業家比，因為做回收只有一點點，但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覺得行善沒有時間點、不是要等有錢才做，為的更不是要得獎，全是自覺問心無愧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，也沒有退休的一天。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截自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https://tw.news.yahoo.com/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同登富比士行善英雄榜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趙文正撿破爛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-33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年捐四百多萬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-213000623.html)</a:t>
                      </a:r>
                      <a:endParaRPr lang="zh-TW" altLang="en-US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299182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/>
          <a:srcRect l="27313" t="48140" r="58782" b="25838"/>
          <a:stretch/>
        </p:blipFill>
        <p:spPr>
          <a:xfrm>
            <a:off x="539552" y="2348880"/>
            <a:ext cx="198382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2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4265453"/>
              </p:ext>
            </p:extLst>
          </p:nvPr>
        </p:nvGraphicFramePr>
        <p:xfrm>
          <a:off x="251520" y="1124744"/>
          <a:ext cx="8640960" cy="529755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62997">
                  <a:extLst>
                    <a:ext uri="{9D8B030D-6E8A-4147-A177-3AD203B41FA5}">
                      <a16:colId xmlns:a16="http://schemas.microsoft.com/office/drawing/2014/main" xmlns="" val="1983347526"/>
                    </a:ext>
                  </a:extLst>
                </a:gridCol>
                <a:gridCol w="6077963">
                  <a:extLst>
                    <a:ext uri="{9D8B030D-6E8A-4147-A177-3AD203B41FA5}">
                      <a16:colId xmlns:a16="http://schemas.microsoft.com/office/drawing/2014/main" xmlns="" val="3539484698"/>
                    </a:ext>
                  </a:extLst>
                </a:gridCol>
              </a:tblGrid>
              <a:tr h="109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人物名字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事蹟</a:t>
                      </a:r>
                      <a:endParaRPr kumimoji="0" lang="zh-TW" altLang="en-US" sz="3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537736"/>
                  </a:ext>
                </a:extLst>
              </a:tr>
              <a:tr h="4165273">
                <a:tc>
                  <a:txBody>
                    <a:bodyPr/>
                    <a:lstStyle/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32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 沈芯菱</a:t>
                      </a:r>
                      <a:endParaRPr lang="en-US" altLang="zh-TW" sz="32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6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  <a:hlinkClick r:id="rId3"/>
                        </a:rPr>
                        <a:t>https://www.youtube.com/watch?v=mHvXQ1ELnWI&amp;t=90s</a:t>
                      </a:r>
                      <a:endParaRPr lang="en-US" altLang="zh-TW" sz="16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台灣慈善家。出身臺灣雲林縣貧困攤販家庭，半工半讀，美國哈佛大學商學院學程畢業，現為國立台灣大學商研所博士候選人。自十一歲起投身公益，從未接受捐款，十八年來獨力支出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900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多萬元行善，最年輕當選「總統創新獎」、兩度蟬聯「總統教育獎」、十大傑出青年等多項獎項，獲選「台灣十大慈善家」、「台灣百年代表人物」，事蹟編入十三本教科書。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至今</a:t>
                      </a:r>
                      <a:r>
                        <a:rPr lang="zh-TW" altLang="en-US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架設網站幫助阿公阿嬤銷售農產，進而幫助家鄉百位老農民；成立教學網站義助弱勢；推動實體免費課輔班；創辦青少年創作展；為「一元柳丁」發聲請命；幫新移民婦女建置學習平台；紀錄草根台灣臉譜</a:t>
                      </a:r>
                      <a:r>
                        <a:rPr lang="en-US" altLang="zh-TW" sz="18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...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等等，推出務實的公益行動至今。同時積極參與國際，擔任「聯合國」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(UNV)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創新永續智庫，並獲得「聯合國總部訓研所」認證徽章及證書。 </a:t>
                      </a:r>
                      <a:endParaRPr lang="en-US" altLang="zh-TW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截自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https://zh.wikipedia.org/zh-tw/</a:t>
                      </a:r>
                      <a:r>
                        <a:rPr lang="zh-TW" altLang="en-US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沈芯菱</a:t>
                      </a:r>
                      <a:r>
                        <a:rPr lang="en-US" altLang="zh-TW" sz="1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altLang="en-US" sz="1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299182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/>
          <a:srcRect l="19760" t="23653" r="61577" b="43169"/>
          <a:stretch/>
        </p:blipFill>
        <p:spPr>
          <a:xfrm>
            <a:off x="611560" y="2420888"/>
            <a:ext cx="1800200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4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539552" y="1700808"/>
            <a:ext cx="8064896" cy="3816424"/>
            <a:chOff x="611560" y="1484784"/>
            <a:chExt cx="8064896" cy="3816424"/>
          </a:xfrm>
        </p:grpSpPr>
        <p:sp>
          <p:nvSpPr>
            <p:cNvPr id="3" name="書卷 (水平) 2"/>
            <p:cNvSpPr/>
            <p:nvPr/>
          </p:nvSpPr>
          <p:spPr>
            <a:xfrm>
              <a:off x="611560" y="1484784"/>
              <a:ext cx="8064896" cy="3816424"/>
            </a:xfrm>
            <a:prstGeom prst="horizontalScroll">
              <a:avLst/>
            </a:prstGeom>
            <a:solidFill>
              <a:srgbClr val="FF9F9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FFBDBD"/>
                </a:solidFill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1043608" y="2420888"/>
              <a:ext cx="73384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b="1" dirty="0" smtClean="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就像沈芯菱說的</a:t>
              </a:r>
              <a:r>
                <a:rPr lang="en-US" altLang="zh-TW" sz="4000" b="1" dirty="0" smtClean="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4000" b="1" dirty="0" smtClean="0">
                  <a:solidFill>
                    <a:srgbClr val="660066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不一定要有錢，不一定要長大，只要有心，就有助人的力量。</a:t>
              </a:r>
              <a:endParaRPr lang="zh-TW" altLang="en-US" sz="4000" dirty="0">
                <a:solidFill>
                  <a:srgbClr val="66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971600" y="764704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也有助人的經驗嗎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助人的過程是什麼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 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助人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之後的心情如何？你喜歡這樣的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嗎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P.78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體驗與學習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我的助人小故事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15816" y="234888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547664" y="2518411"/>
            <a:ext cx="7311706" cy="4019430"/>
            <a:chOff x="1338264" y="2395791"/>
            <a:chExt cx="7311706" cy="401943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338264" y="2395791"/>
              <a:ext cx="4680520" cy="401943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6129000" y="5065741"/>
              <a:ext cx="252097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zh-TW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截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圖自</a:t>
              </a:r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--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大智慧過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生活</a:t>
              </a:r>
              <a:endPara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r>
                <a:rPr lang="en-US" altLang="zh-TW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  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 第二冊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78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頁</a:t>
              </a:r>
              <a:endPara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lvl="0"/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出版單位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財團法人</a:t>
              </a:r>
              <a:r>
                <a:rPr lang="zh-TW" altLang="en-US" sz="1600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法鼓山文教基金會、財團法人台北市中華佛教文化</a:t>
              </a:r>
              <a:r>
                <a:rPr lang="zh-TW" altLang="en-US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館</a:t>
              </a:r>
              <a:r>
                <a:rPr lang="en-US" altLang="zh-TW" sz="1600" dirty="0" smtClean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16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366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692696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教師結語</a:t>
            </a:r>
          </a:p>
        </p:txBody>
      </p:sp>
      <p:sp>
        <p:nvSpPr>
          <p:cNvPr id="3" name="矩形 2"/>
          <p:cNvSpPr/>
          <p:nvPr/>
        </p:nvSpPr>
        <p:spPr>
          <a:xfrm>
            <a:off x="631594" y="1628800"/>
            <a:ext cx="8064896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</a:pP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是否常因羨慕富人、名人，而輕視市井之中的弱勢族群呢？可是德蕾莎修女說：「每次看到窮人，就看到了耶穌基督。」這句話表現出德蕾莎修女是一個真正尊敬窮人的人。其實我們每一個人都有能力去幫助別人，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做好事是不分大小的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只要有心就能做到</a:t>
            </a:r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！只要我們用心去做，就會發現我們能貢獻的，其實還真的不少</a:t>
            </a:r>
            <a:r>
              <a:rPr lang="zh-TW" altLang="en-US" sz="3200" b="1" dirty="0" smtClean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呢！</a:t>
            </a:r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94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56614" y="605879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latin typeface="標楷體" pitchFamily="65" charset="-120"/>
                <a:ea typeface="標楷體" pitchFamily="65" charset="-120"/>
              </a:rPr>
              <a:t>體驗與</a:t>
            </a:r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學習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55976" y="836712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配合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課本</a:t>
            </a: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P.79)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6661" y="1606153"/>
            <a:ext cx="7688738" cy="344259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116654" y="5364315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法鼓山文教基金會、財團法人台北市中華佛教文化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86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620688"/>
            <a:ext cx="6656873" cy="525658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47664" y="5877272"/>
            <a:ext cx="6624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截圖自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--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大智慧過生活第二</a:t>
            </a:r>
            <a:r>
              <a:rPr lang="zh-TW" altLang="en-US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冊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頁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83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683568" y="792550"/>
            <a:ext cx="144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latin typeface="標楷體" pitchFamily="65" charset="-120"/>
                <a:ea typeface="標楷體" pitchFamily="65" charset="-120"/>
              </a:rPr>
              <a:t>總結</a:t>
            </a:r>
            <a:endParaRPr lang="zh-TW" altLang="en-US" sz="4400" b="1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528284"/>
            <a:ext cx="3533522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043608" y="2420888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勤</a:t>
            </a:r>
            <a:r>
              <a:rPr lang="zh-TW" altLang="en-US" sz="36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於照顧眾人的苦難是大福報，</a:t>
            </a:r>
            <a:r>
              <a:rPr lang="zh-TW" altLang="en-US" sz="36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樂於處理</a:t>
            </a:r>
            <a:r>
              <a:rPr lang="zh-TW" altLang="en-US" sz="3600" b="1" dirty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大家的問題是大</a:t>
            </a:r>
            <a:r>
              <a:rPr lang="zh-TW" altLang="en-US" sz="3600" b="1" dirty="0" smtClean="0">
                <a:solidFill>
                  <a:srgbClr val="660066"/>
                </a:solidFill>
                <a:latin typeface="標楷體" pitchFamily="65" charset="-120"/>
                <a:ea typeface="標楷體" pitchFamily="65" charset="-120"/>
              </a:rPr>
              <a:t>智慧。</a:t>
            </a:r>
            <a:endParaRPr lang="zh-TW" altLang="en-US" sz="3600" b="1" dirty="0">
              <a:solidFill>
                <a:srgbClr val="660066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5874" y="1013247"/>
            <a:ext cx="64684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TW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 播放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愛的巨人 德蕾莎修女</a:t>
            </a:r>
            <a:r>
              <a:rPr lang="en-US" altLang="zh-TW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8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影片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87624" y="5858688"/>
            <a:ext cx="610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、說說看影片中最讓你感動的部分。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98657"/>
            <a:ext cx="5299789" cy="33123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07704" y="5373215"/>
            <a:ext cx="58326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u="sng" kern="100" dirty="0">
                <a:solidFill>
                  <a:srgbClr val="0000FF"/>
                </a:solidFill>
                <a:latin typeface="標楷體" panose="03000509000000000000" pitchFamily="65" charset="-120"/>
                <a:cs typeface="Times New Roman" panose="02020603050405020304" pitchFamily="18" charset="0"/>
                <a:hlinkClick r:id="rId3"/>
              </a:rPr>
              <a:t>https://www.youtube.com/watch?v=LUfGxBESRM0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87844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74204" y="580460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第十八單元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當一個女超人</a:t>
            </a:r>
            <a:endParaRPr kumimoji="0" lang="en-US" altLang="zh-TW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6135" y="5898904"/>
            <a:ext cx="66247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出版單位</a:t>
            </a:r>
            <a:r>
              <a:rPr lang="en-US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財團法人法鼓山文教基金會、財團法人台北市中華佛教文化館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zh-TW" sz="1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《大智慧過生活》教材</a:t>
            </a:r>
            <a:r>
              <a:rPr lang="zh-TW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出處</a:t>
            </a:r>
            <a:r>
              <a:rPr lang="en-US" altLang="zh-TW" sz="1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sz="1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defRPr/>
            </a:pPr>
            <a:r>
              <a:rPr lang="en-US" altLang="zh-TW" dirty="0">
                <a:hlinkClick r:id="rId2"/>
              </a:rPr>
              <a:t>https://life.ddm.org.tw/wisdom2011/%5Cpdf%5C02%5C02-18.pdf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/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1763688" y="1396068"/>
            <a:ext cx="5828666" cy="4256486"/>
            <a:chOff x="1934738" y="1028078"/>
            <a:chExt cx="6278772" cy="4469169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34738" y="1028078"/>
              <a:ext cx="6278772" cy="446916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6588858" y="5113041"/>
              <a:ext cx="14542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繪者</a:t>
              </a:r>
              <a:r>
                <a:rPr lang="en-US" altLang="zh-TW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:</a:t>
              </a: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海豚男</a:t>
              </a:r>
              <a:endPara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373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67544" y="170080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TW" sz="3200" b="1" dirty="0" smtClean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1.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在這篇文章中，德蕾莎修女投身做下層的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pPr lvl="0"/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救助工作有那些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kumimoji="1" lang="zh-TW" altLang="en-US" sz="3200" b="1" dirty="0"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55576" y="3068960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1)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為沒有居所的遊民申請住處，為生病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貧窮的人們清洗身體、包紮傷口。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創辦「死者之家」和「棄嬰之家」，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讓垂死的老人終於有尊嚴的歸處，而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被棄養的孤兒免於在街頭流浪的命運。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692696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提問</a:t>
            </a:r>
            <a:r>
              <a:rPr lang="en-US" altLang="zh-TW" sz="4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4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5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95536" y="2420888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她因要事前往巴丹的途中，看見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路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邊 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奄奄一息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的老婦人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，當場決定不去巴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丹，而連忙把老婦人送去醫院，懇求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醫師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醫治</a:t>
            </a:r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。事後還為老婦人設法尋到</a:t>
            </a:r>
            <a:endParaRPr lang="en-US" altLang="zh-TW" sz="3200" b="1" dirty="0" smtClean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休養場所，定期去關懷她。</a:t>
            </a:r>
            <a:endParaRPr lang="en-US" altLang="zh-TW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b="1" dirty="0">
              <a:solidFill>
                <a:srgbClr val="AC2A8A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98812" y="1478356"/>
            <a:ext cx="8504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德蕾莎修女</a:t>
            </a:r>
            <a:r>
              <a:rPr lang="zh-TW" altLang="zh-TW" sz="3200" dirty="0" smtClean="0">
                <a:latin typeface="標楷體" pitchFamily="65" charset="-120"/>
                <a:ea typeface="標楷體" pitchFamily="65" charset="-120"/>
              </a:rPr>
              <a:t>在往巴丹的路上被甚麼事耽擱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？</a:t>
            </a:r>
            <a:endParaRPr lang="zh-TW" altLang="en-US" sz="3200" b="1" dirty="0">
              <a:solidFill>
                <a:prstClr val="black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0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05273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文章</a:t>
            </a:r>
            <a:r>
              <a:rPr lang="zh-TW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學習到的部分，可以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運用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平常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生活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呢</a:t>
            </a:r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4" name="矩形 3"/>
          <p:cNvSpPr/>
          <p:nvPr/>
        </p:nvSpPr>
        <p:spPr>
          <a:xfrm>
            <a:off x="1187624" y="2420888"/>
            <a:ext cx="6696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多關心周遭的人、事、物，說好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話，做好事，讓人感受到溫暖。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例如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同學請假可主動關懷、響應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樂捐活動。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(2)……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492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755576" y="1268760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你的生活中有類似像德蕾莎修女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這樣</a:t>
            </a:r>
            <a:endParaRPr lang="en-US" altLang="zh-TW" sz="3200" b="1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的人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存在嗎</a:t>
            </a:r>
            <a:r>
              <a:rPr lang="en-US" altLang="zh-TW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2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他是誰？做了些什麼</a:t>
            </a:r>
            <a:r>
              <a:rPr lang="zh-TW" altLang="en-US" sz="3200" b="1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en-US" sz="32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2780928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例如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莊朱玉女   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林英美   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趙文正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沈芯菱</a:t>
            </a:r>
            <a:endParaRPr lang="en-US" altLang="zh-TW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     還有你身邊的人</a:t>
            </a:r>
            <a:r>
              <a:rPr lang="en-US" altLang="zh-TW" sz="3200" b="1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TW" altLang="en-US" sz="3200" b="1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232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5209925"/>
              </p:ext>
            </p:extLst>
          </p:nvPr>
        </p:nvGraphicFramePr>
        <p:xfrm>
          <a:off x="251520" y="1124744"/>
          <a:ext cx="8640960" cy="552615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62997">
                  <a:extLst>
                    <a:ext uri="{9D8B030D-6E8A-4147-A177-3AD203B41FA5}">
                      <a16:colId xmlns:a16="http://schemas.microsoft.com/office/drawing/2014/main" xmlns="" val="1983347526"/>
                    </a:ext>
                  </a:extLst>
                </a:gridCol>
                <a:gridCol w="6077963">
                  <a:extLst>
                    <a:ext uri="{9D8B030D-6E8A-4147-A177-3AD203B41FA5}">
                      <a16:colId xmlns:a16="http://schemas.microsoft.com/office/drawing/2014/main" xmlns="" val="3539484698"/>
                    </a:ext>
                  </a:extLst>
                </a:gridCol>
              </a:tblGrid>
              <a:tr h="109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人物名字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事蹟</a:t>
                      </a:r>
                      <a:endParaRPr kumimoji="0" lang="zh-TW" altLang="en-US" sz="3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537736"/>
                  </a:ext>
                </a:extLst>
              </a:tr>
              <a:tr h="4165273">
                <a:tc>
                  <a:txBody>
                    <a:bodyPr/>
                    <a:lstStyle/>
                    <a:p>
                      <a:endParaRPr lang="en-US" altLang="zh-TW" sz="3200" b="1" dirty="0" smtClean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3200" b="1" dirty="0" smtClean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3200" b="1" dirty="0" smtClean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endParaRPr lang="en-US" altLang="zh-TW" sz="3200" b="1" dirty="0" smtClean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3200" b="1" dirty="0" smtClean="0">
                          <a:solidFill>
                            <a:srgbClr val="64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莊朱玉女</a:t>
                      </a:r>
                      <a:endParaRPr lang="en-US" altLang="zh-TW" sz="3200" b="1" dirty="0" smtClean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3200" b="1" dirty="0" smtClean="0">
                          <a:solidFill>
                            <a:srgbClr val="64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(10</a:t>
                      </a:r>
                      <a:r>
                        <a:rPr lang="zh-TW" altLang="en-US" sz="3200" b="1" dirty="0" smtClean="0">
                          <a:solidFill>
                            <a:srgbClr val="64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元阿嬤</a:t>
                      </a:r>
                      <a:r>
                        <a:rPr lang="en-US" altLang="zh-TW" sz="3200" b="1" dirty="0" smtClean="0">
                          <a:solidFill>
                            <a:srgbClr val="64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endParaRPr lang="en-US" altLang="zh-TW" sz="1600" b="1" dirty="0" smtClean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hlinkClick r:id="rId3"/>
                      </a:endParaRPr>
                    </a:p>
                    <a:p>
                      <a:r>
                        <a:rPr lang="en-US" altLang="zh-TW" sz="1600" b="1" dirty="0" smtClean="0">
                          <a:solidFill>
                            <a:srgbClr val="64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hlinkClick r:id="rId3"/>
                        </a:rPr>
                        <a:t>https://www.youtube.com/watch?v=gvktzLFol6A</a:t>
                      </a:r>
                      <a:endParaRPr lang="zh-TW" altLang="en-US" sz="1600" b="1" dirty="0">
                        <a:solidFill>
                          <a:srgbClr val="64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1951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年，當時她見碼頭工人錢少事苦，便主動</a:t>
                      </a:r>
                      <a:r>
                        <a:rPr lang="zh-TW" altLang="en-US" sz="19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提供丈夫公司的碼頭倉庫給工人住宿，還準備餐點免費供應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，後來因花費太大，才改為收新臺幣五元，後來又調漲成十元，但無限量供應。</a:t>
                      </a:r>
                      <a:endParaRPr lang="en-US" altLang="zh-TW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因總是賠本賣，莊朱玉女有空就撿回收賣錢補貼、撿木材當柴燒，事必躬親，幾乎全年無休，鄰居常看她累到推車途中都能打瞌睡。但還是入不敷出，前後賣了七棟房子還債。</a:t>
                      </a:r>
                      <a:endParaRPr lang="en-US" altLang="zh-TW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當她善舉傳開，</a:t>
                      </a:r>
                      <a:r>
                        <a:rPr lang="zh-TW" altLang="en-US" sz="19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街友及附近窮人都跑來享用愛心自助餐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en-US" altLang="zh-TW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2000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年起，莊朱玉女因輕微中風在家中住五年治療中風，雖痊癒，但因年事已大，不得已才停止賣飯。</a:t>
                      </a:r>
                      <a:endParaRPr lang="en-US" altLang="zh-TW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2015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日莊朱玉女於高雄市鹽埕區家中過世。</a:t>
                      </a:r>
                      <a:endParaRPr lang="en-US" altLang="zh-TW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截自</a:t>
                      </a:r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https://zh.wikipedia.org/wiki/%E8%8E%8A%E6%9C%B1%E7%8E%89%E5%A5%B3)</a:t>
                      </a:r>
                      <a:endParaRPr lang="zh-TW" altLang="en-US" sz="19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299182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317104"/>
            <a:ext cx="1629553" cy="184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4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8386070"/>
              </p:ext>
            </p:extLst>
          </p:nvPr>
        </p:nvGraphicFramePr>
        <p:xfrm>
          <a:off x="251520" y="1124744"/>
          <a:ext cx="8640960" cy="525658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62997">
                  <a:extLst>
                    <a:ext uri="{9D8B030D-6E8A-4147-A177-3AD203B41FA5}">
                      <a16:colId xmlns:a16="http://schemas.microsoft.com/office/drawing/2014/main" xmlns="" val="1983347526"/>
                    </a:ext>
                  </a:extLst>
                </a:gridCol>
                <a:gridCol w="6077963">
                  <a:extLst>
                    <a:ext uri="{9D8B030D-6E8A-4147-A177-3AD203B41FA5}">
                      <a16:colId xmlns:a16="http://schemas.microsoft.com/office/drawing/2014/main" xmlns="" val="3539484698"/>
                    </a:ext>
                  </a:extLst>
                </a:gridCol>
              </a:tblGrid>
              <a:tr h="10913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人物名字</a:t>
                      </a:r>
                      <a:endParaRPr lang="zh-TW" altLang="en-US" sz="32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3200" b="1" kern="120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事蹟</a:t>
                      </a:r>
                      <a:endParaRPr kumimoji="0" lang="zh-TW" altLang="en-US" sz="3200" b="1" kern="1200" dirty="0">
                        <a:solidFill>
                          <a:schemeClr val="dk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537736"/>
                  </a:ext>
                </a:extLst>
              </a:tr>
              <a:tr h="4165273">
                <a:tc>
                  <a:txBody>
                    <a:bodyPr/>
                    <a:lstStyle/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32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愛心阿嬤</a:t>
                      </a:r>
                      <a:endParaRPr lang="en-US" altLang="zh-TW" sz="32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3200" b="1" i="0" kern="100" dirty="0" smtClean="0">
                          <a:solidFill>
                            <a:srgbClr val="64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林英美</a:t>
                      </a:r>
                      <a:endParaRPr lang="en-US" altLang="zh-TW" sz="3200" b="1" i="0" kern="100" dirty="0" smtClean="0">
                        <a:solidFill>
                          <a:srgbClr val="64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altLang="zh-TW" sz="1600" i="1" kern="100" dirty="0" smtClean="0">
                          <a:effectLst/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  <a:hlinkClick r:id="rId3"/>
                        </a:rPr>
                        <a:t>https://www.youtube.com/watch?v=eHb3HcntS4w</a:t>
                      </a:r>
                      <a:endParaRPr lang="en-US" altLang="zh-TW" sz="1600" i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林英美阿嬤本身家境也不好，從小是孤兒，由一位修女養大成人，或許是如此，在艱困的成長環境中，她一方面更能體會底層民眾窮苦的辛酸，另一方面更想藉由自己的微薄之力幫助更多人。</a:t>
                      </a:r>
                    </a:p>
                    <a:p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林英美在屏東開設一處「</a:t>
                      </a:r>
                      <a:r>
                        <a:rPr lang="zh-TW" altLang="en-US" sz="2400" dirty="0" smtClean="0">
                          <a:solidFill>
                            <a:srgbClr val="FF00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關懷站」，免費煮飯、煮菜，提供料多美味又健康的便當餐點給貧困的街友</a:t>
                      </a:r>
                      <a:r>
                        <a:rPr lang="zh-TW" altLang="en-US" sz="24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，她感嘆地說，家裡兩棟房子都賣掉了，家具什麼能賣也都賣了，只為了免費讓弱勢民眾吃飽、喝足。</a:t>
                      </a:r>
                    </a:p>
                    <a:p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截自</a:t>
                      </a:r>
                      <a:r>
                        <a:rPr lang="en-US" altLang="zh-TW" sz="19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https://www.ettoday.net/dalemon/post/40078)</a:t>
                      </a:r>
                      <a:endParaRPr lang="zh-TW" altLang="en-US" sz="19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2299182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348880"/>
            <a:ext cx="1511939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5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1454</Words>
  <Application>Microsoft Office PowerPoint</Application>
  <PresentationFormat>如螢幕大小 (4:3)</PresentationFormat>
  <Paragraphs>131</Paragraphs>
  <Slides>17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18" baseType="lpstr">
      <vt:lpstr>流線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減塑慢行</dc:title>
  <dc:creator>afang afang</dc:creator>
  <cp:lastModifiedBy>tcv01</cp:lastModifiedBy>
  <cp:revision>597</cp:revision>
  <dcterms:created xsi:type="dcterms:W3CDTF">2016-01-05T01:21:55Z</dcterms:created>
  <dcterms:modified xsi:type="dcterms:W3CDTF">2022-12-15T05:52:47Z</dcterms:modified>
</cp:coreProperties>
</file>