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</p:sldMasterIdLst>
  <p:notesMasterIdLst>
    <p:notesMasterId r:id="rId15"/>
  </p:notesMasterIdLst>
  <p:sldIdLst>
    <p:sldId id="350" r:id="rId3"/>
    <p:sldId id="336" r:id="rId4"/>
    <p:sldId id="307" r:id="rId5"/>
    <p:sldId id="343" r:id="rId6"/>
    <p:sldId id="344" r:id="rId7"/>
    <p:sldId id="328" r:id="rId8"/>
    <p:sldId id="339" r:id="rId9"/>
    <p:sldId id="346" r:id="rId10"/>
    <p:sldId id="345" r:id="rId11"/>
    <p:sldId id="347" r:id="rId12"/>
    <p:sldId id="348" r:id="rId13"/>
    <p:sldId id="285" r:id="rId1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F6D13"/>
    <a:srgbClr val="E6A31E"/>
    <a:srgbClr val="FFC305"/>
    <a:srgbClr val="E6AF00"/>
    <a:srgbClr val="AC2A8A"/>
    <a:srgbClr val="640000"/>
    <a:srgbClr val="CC3300"/>
    <a:srgbClr val="FF9F9F"/>
    <a:srgbClr val="660066"/>
    <a:srgbClr val="E2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深色樣式 2 - 輔色 5/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4" autoAdjust="0"/>
    <p:restoredTop sz="94660"/>
  </p:normalViewPr>
  <p:slideViewPr>
    <p:cSldViewPr showGuides="1">
      <p:cViewPr varScale="1">
        <p:scale>
          <a:sx n="66" d="100"/>
          <a:sy n="66" d="100"/>
        </p:scale>
        <p:origin x="-157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DF691-10A4-4F78-BDB0-CB072D016C09}" type="datetimeFigureOut">
              <a:rPr lang="zh-TW" altLang="en-US" smtClean="0"/>
              <a:pPr/>
              <a:t>2022/12/5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6CEAFE-E50B-4C63-8C62-5C8121C3820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611115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CEAFE-E50B-4C63-8C62-5C8121C3820A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325637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2022/12/5</a:t>
            </a:fld>
            <a:endParaRPr lang="zh-TW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2022/12/5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2022/12/5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CB9EF-EA0A-453B-A50E-B337B61CEC40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BF5F9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2022/12/5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09828-AAF3-4EBD-A03A-9530374789D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BF5F9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71012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CB9EF-EA0A-453B-A50E-B337B61CEC40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2022/12/5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09828-AAF3-4EBD-A03A-9530374789D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11039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CB9EF-EA0A-453B-A50E-B337B61CEC40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BF5F9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2022/12/5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09828-AAF3-4EBD-A03A-9530374789D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BF5F9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40867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CB9EF-EA0A-453B-A50E-B337B61CEC40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2022/12/5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09828-AAF3-4EBD-A03A-9530374789D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30417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CB9EF-EA0A-453B-A50E-B337B61CEC40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2022/12/5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09828-AAF3-4EBD-A03A-9530374789D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08963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CB9EF-EA0A-453B-A50E-B337B61CEC40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2022/12/5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09828-AAF3-4EBD-A03A-9530374789D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18910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CB9EF-EA0A-453B-A50E-B337B61CEC40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2022/12/5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09828-AAF3-4EBD-A03A-9530374789D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45929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CB9EF-EA0A-453B-A50E-B337B61CEC40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2022/12/5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09828-AAF3-4EBD-A03A-9530374789D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8616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2022/12/5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CB9EF-EA0A-453B-A50E-B337B61CEC40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2022/12/5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09828-AAF3-4EBD-A03A-9530374789D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06351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CB9EF-EA0A-453B-A50E-B337B61CEC40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2022/12/5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09828-AAF3-4EBD-A03A-9530374789D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94328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CB9EF-EA0A-453B-A50E-B337B61CEC40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2022/12/5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09828-AAF3-4EBD-A03A-9530374789D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9055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2022/12/5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2022/12/5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2022/12/5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2022/12/5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2022/12/5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2022/12/5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2022/12/5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ACB9EF-EA0A-453B-A50E-B337B61CEC40}" type="datetimeFigureOut">
              <a:rPr lang="zh-TW" altLang="en-US" smtClean="0"/>
              <a:pPr/>
              <a:t>2022/12/5</a:t>
            </a:fld>
            <a:endParaRPr lang="zh-TW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CB9EF-EA0A-453B-A50E-B337B61CEC40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2022/12/5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09828-AAF3-4EBD-A03A-9530374789D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594387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8WKzSm0lOCY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ife.ddm.org.tw/wisdom2011/pdf/02/02-19.pd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836712"/>
            <a:ext cx="6923266" cy="5749664"/>
          </a:xfrm>
          <a:prstGeom prst="rect">
            <a:avLst/>
          </a:prstGeom>
        </p:spPr>
      </p:pic>
      <p:grpSp>
        <p:nvGrpSpPr>
          <p:cNvPr id="2" name="群組 4"/>
          <p:cNvGrpSpPr/>
          <p:nvPr/>
        </p:nvGrpSpPr>
        <p:grpSpPr>
          <a:xfrm>
            <a:off x="6251340" y="379455"/>
            <a:ext cx="2489727" cy="2304257"/>
            <a:chOff x="428936" y="320332"/>
            <a:chExt cx="2271883" cy="2179690"/>
          </a:xfrm>
        </p:grpSpPr>
        <p:sp>
          <p:nvSpPr>
            <p:cNvPr id="6" name="橢圓 5"/>
            <p:cNvSpPr/>
            <p:nvPr/>
          </p:nvSpPr>
          <p:spPr>
            <a:xfrm>
              <a:off x="428936" y="320332"/>
              <a:ext cx="2271883" cy="217969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7" name="橢圓 4"/>
            <p:cNvSpPr/>
            <p:nvPr/>
          </p:nvSpPr>
          <p:spPr>
            <a:xfrm>
              <a:off x="428936" y="428936"/>
              <a:ext cx="2071086" cy="2071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24003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DBF5F9"/>
                  </a:solidFill>
                  <a:effectLst/>
                  <a:uLnTx/>
                  <a:uFillTx/>
                  <a:latin typeface="Constantia"/>
                  <a:ea typeface="新細明體" panose="02020500000000000000" pitchFamily="18" charset="-120"/>
                  <a:cs typeface="+mn-cs"/>
                </a:rPr>
                <a:t>閉上眼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DBF5F9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rPr>
                <a:t/>
              </a:r>
              <a:b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DBF5F9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rPr>
              </a:br>
              <a:r>
                <a:rPr kumimoji="0" lang="zh-TW" alt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DBF5F9"/>
                  </a:solidFill>
                  <a:effectLst/>
                  <a:uLnTx/>
                  <a:uFillTx/>
                  <a:latin typeface="Constantia"/>
                  <a:ea typeface="新細明體" panose="02020500000000000000" pitchFamily="18" charset="-120"/>
                  <a:cs typeface="+mn-cs"/>
                </a:rPr>
                <a:t>放輕鬆</a:t>
              </a:r>
              <a:endPara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DBF5F9"/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7114655" y="5733256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繪者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: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紫薇</a:t>
            </a:r>
          </a:p>
        </p:txBody>
      </p:sp>
    </p:spTree>
    <p:extLst>
      <p:ext uri="{BB962C8B-B14F-4D97-AF65-F5344CB8AC3E}">
        <p14:creationId xmlns:p14="http://schemas.microsoft.com/office/powerpoint/2010/main" xmlns="" val="815984482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060848"/>
            <a:ext cx="7432940" cy="381642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427984" y="1052736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配合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P.82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體驗與學習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en-US" altLang="zh-TW" sz="28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907704" y="5988476"/>
            <a:ext cx="66247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截圖自</a:t>
            </a:r>
            <a:r>
              <a:rPr lang="en-US" altLang="zh-TW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大智慧過生活 第二</a:t>
            </a:r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冊</a:t>
            </a:r>
            <a:r>
              <a:rPr lang="en-US" altLang="zh-TW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82</a:t>
            </a:r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頁</a:t>
            </a:r>
            <a:endParaRPr lang="en-US" altLang="zh-TW" sz="16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出版單位</a:t>
            </a:r>
            <a:r>
              <a:rPr lang="en-US" altLang="zh-TW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財團法人法鼓山文教基金會、財團法人台北市中華佛教文化館</a:t>
            </a:r>
          </a:p>
        </p:txBody>
      </p:sp>
      <p:sp>
        <p:nvSpPr>
          <p:cNvPr id="3" name="矩形 2"/>
          <p:cNvSpPr/>
          <p:nvPr/>
        </p:nvSpPr>
        <p:spPr>
          <a:xfrm>
            <a:off x="683568" y="635360"/>
            <a:ext cx="30059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44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體驗與學習</a:t>
            </a:r>
          </a:p>
        </p:txBody>
      </p:sp>
    </p:spTree>
    <p:extLst>
      <p:ext uri="{BB962C8B-B14F-4D97-AF65-F5344CB8AC3E}">
        <p14:creationId xmlns:p14="http://schemas.microsoft.com/office/powerpoint/2010/main" xmlns="" val="25599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572000" y="908720"/>
            <a:ext cx="3240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配合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P.83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體驗與學習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en-US" altLang="zh-TW" sz="2400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3" y="1370386"/>
            <a:ext cx="6521490" cy="429086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051720" y="6015951"/>
            <a:ext cx="62464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截圖自</a:t>
            </a:r>
            <a:r>
              <a:rPr lang="en-US" altLang="zh-TW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大智慧過生活 第二</a:t>
            </a:r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冊</a:t>
            </a:r>
            <a:r>
              <a:rPr lang="en-US" altLang="zh-TW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83</a:t>
            </a:r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頁</a:t>
            </a:r>
            <a:endParaRPr lang="en-US" altLang="zh-TW" sz="16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出版單位</a:t>
            </a:r>
            <a:r>
              <a:rPr lang="en-US" altLang="zh-TW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財團法人法鼓山文教基金會、財團法人台北市中華佛教文化館</a:t>
            </a:r>
          </a:p>
        </p:txBody>
      </p:sp>
      <p:sp>
        <p:nvSpPr>
          <p:cNvPr id="4" name="矩形 3"/>
          <p:cNvSpPr/>
          <p:nvPr/>
        </p:nvSpPr>
        <p:spPr>
          <a:xfrm>
            <a:off x="971600" y="423593"/>
            <a:ext cx="30059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44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體驗與學習</a:t>
            </a:r>
          </a:p>
        </p:txBody>
      </p:sp>
    </p:spTree>
    <p:extLst>
      <p:ext uri="{BB962C8B-B14F-4D97-AF65-F5344CB8AC3E}">
        <p14:creationId xmlns:p14="http://schemas.microsoft.com/office/powerpoint/2010/main" xmlns="" val="427266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683568" y="792550"/>
            <a:ext cx="23574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latin typeface="標楷體" pitchFamily="65" charset="-120"/>
                <a:ea typeface="標楷體" pitchFamily="65" charset="-120"/>
              </a:rPr>
              <a:t>總結</a:t>
            </a:r>
            <a:endParaRPr lang="zh-TW" altLang="en-US" sz="4400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4869160"/>
            <a:ext cx="3317498" cy="1734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1115616" y="1844824"/>
            <a:ext cx="640871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b="1" dirty="0" smtClean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人</a:t>
            </a:r>
            <a:r>
              <a:rPr lang="zh-TW" altLang="en-US" sz="4000" b="1" dirty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的一生是有特殊任務而來的，</a:t>
            </a:r>
            <a:r>
              <a:rPr lang="zh-TW" altLang="en-US" sz="4000" b="1" dirty="0" smtClean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生命是</a:t>
            </a:r>
            <a:r>
              <a:rPr lang="zh-TW" altLang="en-US" sz="4000" b="1" dirty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一種過程，此生之前還有生命</a:t>
            </a:r>
            <a:r>
              <a:rPr lang="zh-TW" altLang="en-US" sz="4000" b="1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4000" b="1" smtClean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此生</a:t>
            </a:r>
            <a:r>
              <a:rPr lang="zh-TW" altLang="en-US" sz="4000" b="1" dirty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之後也仍然有生命。</a:t>
            </a:r>
          </a:p>
          <a:p>
            <a:endParaRPr lang="zh-TW" altLang="en-US" sz="4400" b="1" dirty="0">
              <a:solidFill>
                <a:srgbClr val="660066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547664" y="836712"/>
            <a:ext cx="60486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心靈環保兒童生活教育動畫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DVD-</a:t>
            </a:r>
          </a:p>
          <a:p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r>
              <a:rPr lang="zh-TW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「再見糖糖」單元</a:t>
            </a:r>
            <a:endParaRPr lang="zh-TW" altLang="en-US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55576" y="5733256"/>
            <a:ext cx="71609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提問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故事中令你印象深刻的是什麼</a:t>
            </a:r>
            <a:r>
              <a:rPr lang="zh-TW" altLang="zh-TW" sz="3200" dirty="0" smtClean="0"/>
              <a:t>？</a:t>
            </a:r>
            <a:endParaRPr lang="zh-TW" altLang="en-US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087724" y="5157192"/>
            <a:ext cx="525658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800"/>
              </a:lnSpc>
            </a:pPr>
            <a:endParaRPr lang="zh-TW" altLang="en-US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3" cstate="print"/>
          <a:srcRect l="12298" t="22303" r="34411" b="22605"/>
          <a:stretch/>
        </p:blipFill>
        <p:spPr>
          <a:xfrm>
            <a:off x="2375755" y="2049234"/>
            <a:ext cx="4680521" cy="3024336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115616" y="5203358"/>
            <a:ext cx="78488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spcAft>
                <a:spcPts val="0"/>
              </a:spcAft>
            </a:pPr>
            <a:r>
              <a:rPr lang="en-US" altLang="zh-TW" sz="2000" u="sng" kern="100" dirty="0">
                <a:solidFill>
                  <a:srgbClr val="0000FF"/>
                </a:solidFill>
                <a:latin typeface="標楷體" panose="03000509000000000000" pitchFamily="65" charset="-120"/>
                <a:cs typeface="Times New Roman" panose="02020603050405020304" pitchFamily="18" charset="0"/>
                <a:hlinkClick r:id="rId4"/>
              </a:rPr>
              <a:t>https://www.youtube.com/watch?v=8WKzSm0lOCY</a:t>
            </a:r>
            <a:endParaRPr lang="zh-TW" altLang="zh-TW" sz="20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7865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835695" y="836712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第十九單元    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「死亡」</a:t>
            </a:r>
          </a:p>
        </p:txBody>
      </p:sp>
      <p:grpSp>
        <p:nvGrpSpPr>
          <p:cNvPr id="6" name="群組 5"/>
          <p:cNvGrpSpPr/>
          <p:nvPr/>
        </p:nvGrpSpPr>
        <p:grpSpPr>
          <a:xfrm>
            <a:off x="1979712" y="1763387"/>
            <a:ext cx="5595400" cy="3847146"/>
            <a:chOff x="1979306" y="1908367"/>
            <a:chExt cx="5595400" cy="3847146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79306" y="1908367"/>
              <a:ext cx="5595400" cy="3778502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084168" y="5416959"/>
              <a:ext cx="131318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TW" altLang="en-US" sz="1600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繪者</a:t>
              </a:r>
              <a:r>
                <a:rPr lang="en-US" altLang="zh-TW" sz="1600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:</a:t>
              </a:r>
              <a:r>
                <a:rPr lang="zh-TW" altLang="en-US" sz="1600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海豚男</a:t>
              </a:r>
            </a:p>
          </p:txBody>
        </p:sp>
      </p:grpSp>
      <p:sp>
        <p:nvSpPr>
          <p:cNvPr id="7" name="矩形 6"/>
          <p:cNvSpPr/>
          <p:nvPr/>
        </p:nvSpPr>
        <p:spPr>
          <a:xfrm>
            <a:off x="1835695" y="5797362"/>
            <a:ext cx="676875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1600" kern="100" dirty="0">
                <a:solidFill>
                  <a:prstClr val="black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出版單位</a:t>
            </a:r>
            <a:r>
              <a:rPr lang="en-US" altLang="zh-TW" sz="1600" kern="100" dirty="0">
                <a:solidFill>
                  <a:prstClr val="black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lang="zh-TW" altLang="en-US" sz="1600" kern="100" dirty="0">
                <a:solidFill>
                  <a:prstClr val="black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財團法人法鼓山文教基金會、財團法人台北市中華佛教文化館</a:t>
            </a:r>
          </a:p>
          <a:p>
            <a:pPr lvl="0"/>
            <a:r>
              <a:rPr lang="zh-TW" altLang="zh-TW" sz="1600" kern="100" dirty="0">
                <a:solidFill>
                  <a:prstClr val="black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《大智慧過生活》教材出處</a:t>
            </a:r>
            <a:r>
              <a:rPr lang="zh-TW" altLang="zh-TW" sz="1600" kern="100" dirty="0" smtClean="0">
                <a:solidFill>
                  <a:prstClr val="black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endParaRPr lang="en-US" altLang="zh-TW" sz="1600" kern="100" dirty="0" smtClean="0">
              <a:solidFill>
                <a:prstClr val="black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r>
              <a:rPr lang="en-US" altLang="zh-TW" u="sng" kern="100" dirty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https://life.ddm.org.tw/wisdom2011/%5Cpdf%5C02%5C02-19.pdf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1317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611560" y="548680"/>
            <a:ext cx="16572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提問</a:t>
            </a:r>
            <a:r>
              <a:rPr lang="en-US" altLang="zh-TW" sz="44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zh-TW" altLang="en-US" sz="4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55576" y="1700808"/>
            <a:ext cx="81902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3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en-US" altLang="zh-TW" sz="32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3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長耳兔面對奶奶死亡的心情</a:t>
            </a:r>
            <a:r>
              <a:rPr lang="zh-TW" altLang="en-US" sz="32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為何？</a:t>
            </a:r>
            <a:endParaRPr lang="zh-TW" altLang="en-US" sz="3200" b="1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10544" y="2852936"/>
            <a:ext cx="73618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他感到愧疚，深深自責。懊悔奶奶過世前，沒有陪在她身旁，因此只要想起奶奶，心中便揪成一團，痛楚不已。一直避免談起奶奶死亡的事，內心卻又耿耿於懷。</a:t>
            </a:r>
            <a:endParaRPr lang="en-US" altLang="zh-TW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059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83568" y="764704"/>
            <a:ext cx="79208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TW" sz="32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2.</a:t>
            </a:r>
            <a:r>
              <a:rPr kumimoji="1" lang="zh-TW" altLang="en-US" sz="3200" b="1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已過世的王子與碧翠絲的對話裡，那些</a:t>
            </a:r>
          </a:p>
          <a:p>
            <a:r>
              <a:rPr kumimoji="1" lang="zh-TW" altLang="en-US" sz="32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話令</a:t>
            </a:r>
            <a:r>
              <a:rPr kumimoji="1" lang="zh-TW" altLang="en-US" sz="3200" b="1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你感動</a:t>
            </a:r>
            <a:r>
              <a:rPr kumimoji="1" lang="zh-TW" altLang="en-US" sz="32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？</a:t>
            </a:r>
            <a:endParaRPr kumimoji="1" lang="zh-TW" altLang="en-US" sz="3200" b="1" dirty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61356" y="1841923"/>
            <a:ext cx="71110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你可以悲傷，那是對我們過去美好歲月的一種尊敬，但不要折磨自己，那將使你和我陷入苦痛的深淵。你該跟我告別了，讓我自由，也讓你自由。</a:t>
            </a:r>
            <a:endParaRPr lang="en-US" altLang="zh-TW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……</a:t>
            </a:r>
          </a:p>
        </p:txBody>
      </p:sp>
      <p:sp>
        <p:nvSpPr>
          <p:cNvPr id="2" name="矩形 1"/>
          <p:cNvSpPr/>
          <p:nvPr/>
        </p:nvSpPr>
        <p:spPr>
          <a:xfrm>
            <a:off x="827584" y="4293096"/>
            <a:ext cx="7848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en-US" altLang="zh-TW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學會悲傷」是什麼意思</a:t>
            </a:r>
            <a:r>
              <a:rPr lang="zh-TW" altLang="en-US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en-US" altLang="zh-TW" sz="3200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16478" y="5157192"/>
            <a:ext cx="74710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悲傷不能壓抑，需要慢慢釋放，最終將會昇華。</a:t>
            </a:r>
          </a:p>
        </p:txBody>
      </p:sp>
    </p:spTree>
    <p:extLst>
      <p:ext uri="{BB962C8B-B14F-4D97-AF65-F5344CB8AC3E}">
        <p14:creationId xmlns:p14="http://schemas.microsoft.com/office/powerpoint/2010/main" xmlns="" val="371997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072280" y="2348880"/>
            <a:ext cx="7344816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了解死亡是我們命運裡必經的歷程，無能避免。但死亡也自有其意義，讓我們從中學會珍惜、欣賞與感謝生命。</a:t>
            </a:r>
            <a:endParaRPr lang="en-US" altLang="zh-TW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希望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長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耳</a:t>
            </a: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兔在悲傷哀悼奶奶時，不帶愧疚，不帶悔恨，擁有愛和勇氣，走過這一切，並將祝福送給彼此。</a:t>
            </a:r>
            <a:endParaRPr lang="en-US" altLang="zh-TW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92260" y="692696"/>
            <a:ext cx="77048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作者透過王子與碧翠絲的故事，希望長</a:t>
            </a:r>
          </a:p>
          <a:p>
            <a:pPr lvl="0"/>
            <a:r>
              <a:rPr lang="zh-TW" altLang="en-US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耳</a:t>
            </a:r>
            <a:r>
              <a:rPr lang="zh-TW" altLang="en-US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兔學習什麼</a:t>
            </a:r>
            <a:r>
              <a:rPr lang="zh-TW" altLang="en-US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en-US" altLang="zh-TW" sz="3200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2328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011488" y="4038164"/>
            <a:ext cx="77303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altLang="zh-TW" sz="3200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55576" y="980728"/>
            <a:ext cx="74888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en-US" altLang="zh-TW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你有面對親友死亡的經驗嗎</a:t>
            </a:r>
            <a:r>
              <a:rPr lang="en-US" altLang="zh-TW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r>
              <a:rPr lang="zh-TW" altLang="en-US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當時的</a:t>
            </a:r>
            <a:r>
              <a:rPr lang="zh-TW" altLang="en-US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心  </a:t>
            </a:r>
            <a:endParaRPr lang="en-US" altLang="zh-TW" sz="3200" b="1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情如何</a:t>
            </a:r>
            <a:r>
              <a:rPr lang="en-US" altLang="zh-TW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r>
              <a:rPr lang="zh-TW" altLang="zh-TW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要怎麼正向面對它？</a:t>
            </a:r>
            <a:endParaRPr lang="en-US" altLang="zh-TW" sz="3200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/>
          <a:srcRect l="14674" t="18841" r="39674" b="31884"/>
          <a:stretch/>
        </p:blipFill>
        <p:spPr>
          <a:xfrm>
            <a:off x="755576" y="1954288"/>
            <a:ext cx="3913847" cy="2376263"/>
          </a:xfrm>
          <a:prstGeom prst="rect">
            <a:avLst/>
          </a:prstGeom>
        </p:spPr>
      </p:pic>
      <p:grpSp>
        <p:nvGrpSpPr>
          <p:cNvPr id="5" name="群組 4"/>
          <p:cNvGrpSpPr/>
          <p:nvPr/>
        </p:nvGrpSpPr>
        <p:grpSpPr>
          <a:xfrm>
            <a:off x="4211960" y="4330551"/>
            <a:ext cx="3816424" cy="2237215"/>
            <a:chOff x="4211960" y="4330551"/>
            <a:chExt cx="3816424" cy="2237215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3" cstate="print"/>
            <a:srcRect l="8590" t="21710" r="38670" b="23327"/>
            <a:stretch/>
          </p:blipFill>
          <p:spPr>
            <a:xfrm>
              <a:off x="4211960" y="4330551"/>
              <a:ext cx="3816424" cy="2237215"/>
            </a:xfrm>
            <a:prstGeom prst="rect">
              <a:avLst/>
            </a:prstGeom>
          </p:spPr>
        </p:pic>
        <p:sp>
          <p:nvSpPr>
            <p:cNvPr id="4" name="橢圓 3"/>
            <p:cNvSpPr/>
            <p:nvPr/>
          </p:nvSpPr>
          <p:spPr>
            <a:xfrm>
              <a:off x="5292080" y="6237312"/>
              <a:ext cx="216024" cy="21602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橢圓 6"/>
            <p:cNvSpPr/>
            <p:nvPr/>
          </p:nvSpPr>
          <p:spPr>
            <a:xfrm>
              <a:off x="5540787" y="6237312"/>
              <a:ext cx="216024" cy="21602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92200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27584" y="764704"/>
            <a:ext cx="24416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教師結語</a:t>
            </a:r>
          </a:p>
        </p:txBody>
      </p:sp>
      <p:sp>
        <p:nvSpPr>
          <p:cNvPr id="3" name="矩形 2"/>
          <p:cNvSpPr/>
          <p:nvPr/>
        </p:nvSpPr>
        <p:spPr>
          <a:xfrm>
            <a:off x="1187624" y="1916832"/>
            <a:ext cx="69847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面對</a:t>
            </a:r>
            <a:r>
              <a:rPr lang="zh-TW" altLang="en-US" sz="3200" b="1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所愛的人與這個世界告別不是一件容易的事，但是，我們可以從處理哀傷與失落開始，</a:t>
            </a: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將悲傷釋放</a:t>
            </a:r>
            <a:r>
              <a:rPr lang="zh-TW" altLang="en-US" sz="3200" b="1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。我們可以告訴已故的親人，他在我們生命中的意義，並將這份情感，當作對他的敬意，而這份情感，就是最好的懷念</a:t>
            </a:r>
            <a:r>
              <a:rPr lang="zh-TW" altLang="en-US" sz="3200" b="1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3200" b="1" dirty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216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644008" y="980728"/>
            <a:ext cx="36724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2800" b="1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配合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P.82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體驗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與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學習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en-US" altLang="zh-TW" sz="2800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3576" y="1750169"/>
            <a:ext cx="7302840" cy="401799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971600" y="620688"/>
            <a:ext cx="41044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體驗與學習</a:t>
            </a:r>
          </a:p>
        </p:txBody>
      </p:sp>
      <p:sp>
        <p:nvSpPr>
          <p:cNvPr id="4" name="矩形 3"/>
          <p:cNvSpPr/>
          <p:nvPr/>
        </p:nvSpPr>
        <p:spPr>
          <a:xfrm>
            <a:off x="1763688" y="5877272"/>
            <a:ext cx="60486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截圖自</a:t>
            </a:r>
            <a:r>
              <a:rPr lang="en-US" altLang="zh-TW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大智慧過生活 第二</a:t>
            </a:r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冊</a:t>
            </a:r>
            <a:r>
              <a:rPr lang="en-US" altLang="zh-TW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82</a:t>
            </a:r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頁</a:t>
            </a:r>
            <a:endParaRPr lang="en-US" altLang="zh-TW" sz="16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出版單位</a:t>
            </a:r>
            <a:r>
              <a:rPr lang="en-US" altLang="zh-TW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財團法人法鼓山文教基金會、財團法人台北市中華佛教文化館</a:t>
            </a:r>
          </a:p>
        </p:txBody>
      </p:sp>
    </p:spTree>
    <p:extLst>
      <p:ext uri="{BB962C8B-B14F-4D97-AF65-F5344CB8AC3E}">
        <p14:creationId xmlns:p14="http://schemas.microsoft.com/office/powerpoint/2010/main" xmlns="" val="301606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</TotalTime>
  <Words>546</Words>
  <Application>Microsoft Office PowerPoint</Application>
  <PresentationFormat>如螢幕大小 (4:3)</PresentationFormat>
  <Paragraphs>46</Paragraphs>
  <Slides>12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12</vt:i4>
      </vt:variant>
    </vt:vector>
  </HeadingPairs>
  <TitlesOfParts>
    <vt:vector size="14" baseType="lpstr">
      <vt:lpstr>流線</vt:lpstr>
      <vt:lpstr>1_流線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減塑慢行</dc:title>
  <dc:creator>afang afang</dc:creator>
  <cp:lastModifiedBy>tcv01</cp:lastModifiedBy>
  <cp:revision>568</cp:revision>
  <dcterms:created xsi:type="dcterms:W3CDTF">2016-01-05T01:21:55Z</dcterms:created>
  <dcterms:modified xsi:type="dcterms:W3CDTF">2022-12-05T03:19:01Z</dcterms:modified>
</cp:coreProperties>
</file>